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5" r:id="rId3"/>
    <p:sldId id="318" r:id="rId4"/>
    <p:sldId id="317" r:id="rId5"/>
    <p:sldId id="319" r:id="rId6"/>
    <p:sldId id="298" r:id="rId7"/>
    <p:sldId id="300" r:id="rId8"/>
    <p:sldId id="301" r:id="rId9"/>
    <p:sldId id="302" r:id="rId10"/>
    <p:sldId id="303" r:id="rId11"/>
    <p:sldId id="309" r:id="rId12"/>
    <p:sldId id="306" r:id="rId13"/>
    <p:sldId id="272" r:id="rId14"/>
    <p:sldId id="273" r:id="rId15"/>
    <p:sldId id="278" r:id="rId16"/>
    <p:sldId id="279" r:id="rId17"/>
    <p:sldId id="280" r:id="rId18"/>
    <p:sldId id="281" r:id="rId19"/>
    <p:sldId id="282" r:id="rId20"/>
    <p:sldId id="310" r:id="rId21"/>
    <p:sldId id="287" r:id="rId22"/>
    <p:sldId id="284" r:id="rId23"/>
    <p:sldId id="285" r:id="rId24"/>
    <p:sldId id="286" r:id="rId25"/>
    <p:sldId id="289" r:id="rId26"/>
    <p:sldId id="288" r:id="rId27"/>
    <p:sldId id="290" r:id="rId28"/>
    <p:sldId id="291" r:id="rId29"/>
    <p:sldId id="292" r:id="rId30"/>
    <p:sldId id="313" r:id="rId31"/>
    <p:sldId id="314" r:id="rId32"/>
    <p:sldId id="315" r:id="rId33"/>
    <p:sldId id="316" r:id="rId34"/>
    <p:sldId id="308" r:id="rId35"/>
    <p:sldId id="311" r:id="rId3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D6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0"/>
  </p:normalViewPr>
  <p:slideViewPr>
    <p:cSldViewPr>
      <p:cViewPr varScale="1">
        <p:scale>
          <a:sx n="81" d="100"/>
          <a:sy n="81" d="100"/>
        </p:scale>
        <p:origin x="10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250BC-864E-4AC2-94D6-C0DEC42835D4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B4031-5F84-44A0-A9C1-4113440ED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67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179F78-65EB-4849-8526-03189A7857F3}" type="slidenum">
              <a:rPr lang="en-US" altLang="tr-TR" sz="1300"/>
              <a:pPr>
                <a:spcBef>
                  <a:spcPct val="0"/>
                </a:spcBef>
              </a:pPr>
              <a:t>30</a:t>
            </a:fld>
            <a:endParaRPr lang="en-US" altLang="tr-TR" sz="130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6943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416CF2-6C7B-4E2C-9E98-918B182877B1}" type="slidenum">
              <a:rPr lang="en-US" altLang="tr-TR" sz="1300"/>
              <a:pPr>
                <a:spcBef>
                  <a:spcPct val="0"/>
                </a:spcBef>
              </a:pPr>
              <a:t>31</a:t>
            </a:fld>
            <a:endParaRPr lang="en-US" altLang="tr-TR" sz="130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596253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D077D2-47BC-4FC0-AA84-78CED7E9D554}" type="slidenum">
              <a:rPr lang="en-US" altLang="tr-TR" sz="1300"/>
              <a:pPr>
                <a:spcBef>
                  <a:spcPct val="0"/>
                </a:spcBef>
              </a:pPr>
              <a:t>32</a:t>
            </a:fld>
            <a:endParaRPr lang="en-US" altLang="tr-TR" sz="130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369306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968D97-0CE1-4092-AC7A-E2C9D5CF6FD2}" type="slidenum">
              <a:rPr lang="en-US" altLang="tr-TR" sz="1300"/>
              <a:pPr>
                <a:spcBef>
                  <a:spcPct val="0"/>
                </a:spcBef>
              </a:pPr>
              <a:t>33</a:t>
            </a:fld>
            <a:endParaRPr lang="en-US" altLang="tr-TR" sz="130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700278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7581-B387-48EE-A2D4-0ED93DAA636D}" type="datetime1">
              <a:rPr lang="de-DE" smtClean="0"/>
              <a:t>12.12.2020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C987-3613-41B5-9DDE-0E1DA4BC635F}" type="datetime1">
              <a:rPr lang="de-DE" smtClean="0"/>
              <a:t>12.12.2020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9A0A-983D-4A18-9792-89B879B25A93}" type="datetime1">
              <a:rPr lang="de-DE" smtClean="0"/>
              <a:t>12.12.2020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3904-E799-4216-A15E-F9135BED643B}" type="datetime1">
              <a:rPr lang="de-DE" smtClean="0"/>
              <a:t>12.12.2020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0090-0DB4-4488-B77D-A5E4C5BEA4FC}" type="datetime1">
              <a:rPr lang="de-DE" smtClean="0"/>
              <a:t>12.12.2020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1901-0154-4F12-A341-02315C603A37}" type="datetime1">
              <a:rPr lang="de-DE" smtClean="0"/>
              <a:t>12.12.2020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4E0B-BC4E-4335-BC31-05A99DBE4800}" type="datetime1">
              <a:rPr lang="de-DE" smtClean="0"/>
              <a:t>12.12.2020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3C69-667F-419A-818D-AD858FE013A7}" type="datetime1">
              <a:rPr lang="de-DE" smtClean="0"/>
              <a:t>12.12.2020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F836-D841-4AC0-A24E-150735D2239A}" type="datetime1">
              <a:rPr lang="de-DE" smtClean="0"/>
              <a:t>12.12.2020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A11C-E3B8-4662-97BE-F924D55F4AF5}" type="datetime1">
              <a:rPr lang="de-DE" smtClean="0"/>
              <a:t>12.12.2020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17235-821C-4278-955C-DFFD8E58DEFC}" type="datetime1">
              <a:rPr lang="de-DE" smtClean="0"/>
              <a:t>12.12.2020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40F87-612F-40E2-B316-503F4FAA277A}" type="datetime1">
              <a:rPr lang="de-DE" smtClean="0"/>
              <a:t>12.12.2020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D9211-AFB3-4AF4-8EC4-6F84BDE682D1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C3300"/>
                </a:solidFill>
              </a:rPr>
              <a:t/>
            </a:r>
            <a:br>
              <a:rPr lang="en-US" dirty="0" smtClean="0">
                <a:solidFill>
                  <a:srgbClr val="CC3300"/>
                </a:solidFill>
              </a:rPr>
            </a:br>
            <a:r>
              <a:rPr lang="en-US" dirty="0" smtClean="0">
                <a:solidFill>
                  <a:srgbClr val="CC3300"/>
                </a:solidFill>
              </a:rPr>
              <a:t>Two-Dimensional Viewing</a:t>
            </a:r>
            <a:endParaRPr lang="en-US" dirty="0">
              <a:solidFill>
                <a:srgbClr val="CC33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09600" y="1905000"/>
            <a:ext cx="1066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Model</a:t>
            </a:r>
            <a:endParaRPr lang="en-GB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C00000"/>
                </a:solidFill>
              </a:rPr>
              <a:t>From model to image</a:t>
            </a:r>
            <a:endParaRPr lang="en-GB" altLang="en-US" dirty="0" smtClean="0">
              <a:solidFill>
                <a:srgbClr val="C00000"/>
              </a:solidFill>
            </a:endParaRP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2209800" y="1905000"/>
            <a:ext cx="1066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World</a:t>
            </a:r>
            <a:endParaRPr lang="en-GB" altLang="en-US"/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3810000" y="1905000"/>
            <a:ext cx="1066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View</a:t>
            </a:r>
            <a:endParaRPr lang="en-GB" altLang="en-US"/>
          </a:p>
        </p:txBody>
      </p:sp>
      <p:sp>
        <p:nvSpPr>
          <p:cNvPr id="33798" name="Line 7"/>
          <p:cNvSpPr>
            <a:spLocks noChangeShapeType="1"/>
          </p:cNvSpPr>
          <p:nvPr/>
        </p:nvSpPr>
        <p:spPr bwMode="auto">
          <a:xfrm>
            <a:off x="16764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33799" name="Line 8"/>
          <p:cNvSpPr>
            <a:spLocks noChangeShapeType="1"/>
          </p:cNvSpPr>
          <p:nvPr/>
        </p:nvSpPr>
        <p:spPr bwMode="auto">
          <a:xfrm>
            <a:off x="32766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33800" name="Rectangle 9"/>
          <p:cNvSpPr>
            <a:spLocks noChangeArrowheads="1"/>
          </p:cNvSpPr>
          <p:nvPr/>
        </p:nvSpPr>
        <p:spPr bwMode="auto">
          <a:xfrm>
            <a:off x="5410200" y="1905000"/>
            <a:ext cx="1066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NDC</a:t>
            </a:r>
            <a:endParaRPr lang="en-GB" altLang="en-US"/>
          </a:p>
        </p:txBody>
      </p:sp>
      <p:sp>
        <p:nvSpPr>
          <p:cNvPr id="33801" name="Line 10"/>
          <p:cNvSpPr>
            <a:spLocks noChangeShapeType="1"/>
          </p:cNvSpPr>
          <p:nvPr/>
        </p:nvSpPr>
        <p:spPr bwMode="auto">
          <a:xfrm>
            <a:off x="48768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33802" name="Rectangle 11"/>
          <p:cNvSpPr>
            <a:spLocks noChangeArrowheads="1"/>
          </p:cNvSpPr>
          <p:nvPr/>
        </p:nvSpPr>
        <p:spPr bwMode="auto">
          <a:xfrm>
            <a:off x="7010400" y="1905000"/>
            <a:ext cx="1066800" cy="10668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Display</a:t>
            </a:r>
            <a:endParaRPr lang="en-GB" altLang="en-US" b="1" dirty="0"/>
          </a:p>
        </p:txBody>
      </p:sp>
      <p:sp>
        <p:nvSpPr>
          <p:cNvPr id="33803" name="Line 12"/>
          <p:cNvSpPr>
            <a:spLocks noChangeShapeType="1"/>
          </p:cNvSpPr>
          <p:nvPr/>
        </p:nvSpPr>
        <p:spPr bwMode="auto">
          <a:xfrm>
            <a:off x="64770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33804" name="Line 13"/>
          <p:cNvSpPr>
            <a:spLocks noChangeShapeType="1"/>
          </p:cNvSpPr>
          <p:nvPr/>
        </p:nvSpPr>
        <p:spPr bwMode="auto">
          <a:xfrm flipH="1">
            <a:off x="914400" y="4191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05" name="AutoShape 14"/>
          <p:cNvSpPr>
            <a:spLocks noChangeArrowheads="1"/>
          </p:cNvSpPr>
          <p:nvPr/>
        </p:nvSpPr>
        <p:spPr bwMode="auto">
          <a:xfrm>
            <a:off x="1219200" y="4495800"/>
            <a:ext cx="609600" cy="914400"/>
          </a:xfrm>
          <a:prstGeom prst="can">
            <a:avLst>
              <a:gd name="adj" fmla="val 375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nl-NL" altLang="en-US"/>
          </a:p>
        </p:txBody>
      </p:sp>
      <p:sp>
        <p:nvSpPr>
          <p:cNvPr id="33806" name="Text Box 15"/>
          <p:cNvSpPr txBox="1">
            <a:spLocks noChangeArrowheads="1"/>
          </p:cNvSpPr>
          <p:nvPr/>
        </p:nvSpPr>
        <p:spPr bwMode="auto">
          <a:xfrm>
            <a:off x="3962400" y="3378200"/>
            <a:ext cx="29940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800"/>
              <a:t>Display on screen:</a:t>
            </a:r>
          </a:p>
          <a:p>
            <a:pPr algn="l"/>
            <a:endParaRPr lang="en-US" altLang="en-US" sz="2800"/>
          </a:p>
          <a:p>
            <a:pPr algn="l"/>
            <a:r>
              <a:rPr lang="en-US" altLang="en-US" sz="2800"/>
              <a:t>Device Coordinates</a:t>
            </a:r>
            <a:endParaRPr lang="en-GB" altLang="en-US" sz="2800"/>
          </a:p>
        </p:txBody>
      </p:sp>
      <p:sp>
        <p:nvSpPr>
          <p:cNvPr id="33807" name="AutoShape 16"/>
          <p:cNvSpPr>
            <a:spLocks noChangeArrowheads="1"/>
          </p:cNvSpPr>
          <p:nvPr/>
        </p:nvSpPr>
        <p:spPr bwMode="auto">
          <a:xfrm>
            <a:off x="1295400" y="4800600"/>
            <a:ext cx="609600" cy="685800"/>
          </a:xfrm>
          <a:prstGeom prst="can">
            <a:avLst>
              <a:gd name="adj" fmla="val 28125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nl-NL" altLang="en-US"/>
          </a:p>
        </p:txBody>
      </p:sp>
      <p:sp>
        <p:nvSpPr>
          <p:cNvPr id="33808" name="Line 17"/>
          <p:cNvSpPr>
            <a:spLocks noChangeShapeType="1"/>
          </p:cNvSpPr>
          <p:nvPr/>
        </p:nvSpPr>
        <p:spPr bwMode="auto">
          <a:xfrm>
            <a:off x="914400" y="4191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09" name="Text Box 18"/>
          <p:cNvSpPr txBox="1">
            <a:spLocks noChangeArrowheads="1"/>
          </p:cNvSpPr>
          <p:nvPr/>
        </p:nvSpPr>
        <p:spPr bwMode="auto">
          <a:xfrm>
            <a:off x="228600" y="54102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/>
              <a:t>768</a:t>
            </a:r>
            <a:endParaRPr lang="en-GB" altLang="en-US" sz="2400"/>
          </a:p>
        </p:txBody>
      </p:sp>
      <p:sp>
        <p:nvSpPr>
          <p:cNvPr id="33810" name="Text Box 19"/>
          <p:cNvSpPr txBox="1">
            <a:spLocks noChangeArrowheads="1"/>
          </p:cNvSpPr>
          <p:nvPr/>
        </p:nvSpPr>
        <p:spPr bwMode="auto">
          <a:xfrm>
            <a:off x="2743200" y="41910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/>
              <a:t>1024</a:t>
            </a:r>
            <a:endParaRPr lang="en-GB" altLang="en-US" sz="2400"/>
          </a:p>
        </p:txBody>
      </p:sp>
      <p:sp>
        <p:nvSpPr>
          <p:cNvPr id="33811" name="Text Box 20"/>
          <p:cNvSpPr txBox="1">
            <a:spLocks noChangeArrowheads="1"/>
          </p:cNvSpPr>
          <p:nvPr/>
        </p:nvSpPr>
        <p:spPr bwMode="auto">
          <a:xfrm>
            <a:off x="609600" y="3810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/>
              <a:t>0</a:t>
            </a:r>
            <a:endParaRPr lang="en-GB" altLang="en-US" sz="2400"/>
          </a:p>
        </p:txBody>
      </p:sp>
      <p:sp>
        <p:nvSpPr>
          <p:cNvPr id="33812" name="Line 21"/>
          <p:cNvSpPr>
            <a:spLocks noChangeShapeType="1"/>
          </p:cNvSpPr>
          <p:nvPr/>
        </p:nvSpPr>
        <p:spPr bwMode="auto">
          <a:xfrm flipH="1">
            <a:off x="31242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13" name="Line 22"/>
          <p:cNvSpPr>
            <a:spLocks noChangeShapeType="1"/>
          </p:cNvSpPr>
          <p:nvPr/>
        </p:nvSpPr>
        <p:spPr bwMode="auto">
          <a:xfrm flipH="1">
            <a:off x="838200" y="563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88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cs typeface="Arial" charset="0"/>
              </a:rPr>
              <a:t>Two-Dimensional Viewing Transformation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5972175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009726"/>
            <a:ext cx="188595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833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4175"/>
            <a:ext cx="77724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  <a:cs typeface="Times New Roman" pitchFamily="18" charset="0"/>
              </a:rPr>
              <a:t>OpenGL 2D Viewing Functions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OpenGL 2D viewing functions </a:t>
            </a:r>
          </a:p>
          <a:p>
            <a:pPr lvl="1"/>
            <a:r>
              <a:rPr lang="en-US" sz="2400" dirty="0" smtClean="0">
                <a:cs typeface="Arial" charset="0"/>
              </a:rPr>
              <a:t>Projection mode</a:t>
            </a:r>
          </a:p>
          <a:p>
            <a:pPr lvl="2"/>
            <a:r>
              <a:rPr lang="en-US" sz="2000" dirty="0" err="1" smtClean="0">
                <a:solidFill>
                  <a:srgbClr val="0070C0"/>
                </a:solidFill>
                <a:cs typeface="Arial" charset="0"/>
              </a:rPr>
              <a:t>glMatrixMode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 (GL.GL_PROJECTION)</a:t>
            </a:r>
          </a:p>
          <a:p>
            <a:pPr lvl="2"/>
            <a:r>
              <a:rPr lang="en-US" sz="2000" dirty="0" err="1" smtClean="0">
                <a:solidFill>
                  <a:srgbClr val="0070C0"/>
                </a:solidFill>
                <a:cs typeface="Arial" charset="0"/>
              </a:rPr>
              <a:t>glLoadIdentity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()</a:t>
            </a:r>
          </a:p>
          <a:p>
            <a:pPr lvl="1"/>
            <a:r>
              <a:rPr lang="en-US" sz="2400" dirty="0" smtClean="0">
                <a:cs typeface="Arial" charset="0"/>
              </a:rPr>
              <a:t>Clipping window</a:t>
            </a:r>
          </a:p>
          <a:p>
            <a:pPr lvl="2"/>
            <a:r>
              <a:rPr lang="en-US" sz="2000" dirty="0" smtClean="0">
                <a:cs typeface="Arial" charset="0"/>
              </a:rPr>
              <a:t>Orthogonal projection, normalized coordinates -1 to 1</a:t>
            </a:r>
            <a:br>
              <a:rPr lang="en-US" sz="2000" dirty="0" smtClean="0">
                <a:cs typeface="Arial" charset="0"/>
              </a:rPr>
            </a:b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gluOrtho2D (</a:t>
            </a:r>
            <a:r>
              <a:rPr lang="en-US" sz="2000" dirty="0" err="1" smtClean="0">
                <a:solidFill>
                  <a:srgbClr val="0070C0"/>
                </a:solidFill>
                <a:cs typeface="Arial" charset="0"/>
              </a:rPr>
              <a:t>xwmin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cs typeface="Arial" charset="0"/>
              </a:rPr>
              <a:t>xwmax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cs typeface="Arial" charset="0"/>
              </a:rPr>
              <a:t>ywmin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cs typeface="Arial" charset="0"/>
              </a:rPr>
              <a:t>ywmax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)</a:t>
            </a:r>
          </a:p>
          <a:p>
            <a:pPr lvl="1"/>
            <a:r>
              <a:rPr lang="en-US" sz="2400" dirty="0" smtClean="0">
                <a:cs typeface="Arial" charset="0"/>
              </a:rPr>
              <a:t>Viewport</a:t>
            </a:r>
          </a:p>
          <a:p>
            <a:pPr lvl="2"/>
            <a:r>
              <a:rPr lang="en-US" sz="2000" dirty="0" err="1" smtClean="0">
                <a:solidFill>
                  <a:srgbClr val="0070C0"/>
                </a:solidFill>
                <a:cs typeface="Arial" charset="0"/>
              </a:rPr>
              <a:t>glViewport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 (</a:t>
            </a:r>
            <a:r>
              <a:rPr lang="en-US" sz="2000" dirty="0" err="1" smtClean="0">
                <a:solidFill>
                  <a:srgbClr val="0070C0"/>
                </a:solidFill>
                <a:cs typeface="Arial" charset="0"/>
              </a:rPr>
              <a:t>xvmin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cs typeface="Arial" charset="0"/>
              </a:rPr>
              <a:t>yvmin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cs typeface="Arial" charset="0"/>
              </a:rPr>
              <a:t>vpwidth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cs typeface="Arial" charset="0"/>
              </a:rPr>
              <a:t>vpHeight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)</a:t>
            </a:r>
            <a:r>
              <a:rPr lang="en-US" sz="2000" dirty="0" smtClean="0">
                <a:cs typeface="Arial" charset="0"/>
              </a:rPr>
              <a:t/>
            </a:r>
            <a:br>
              <a:rPr lang="en-US" sz="2000" dirty="0" smtClean="0">
                <a:cs typeface="Arial" charset="0"/>
              </a:rPr>
            </a:br>
            <a:r>
              <a:rPr lang="en-US" sz="2000" dirty="0" smtClean="0">
                <a:cs typeface="Arial" charset="0"/>
              </a:rPr>
              <a:t>default is size of the display window</a:t>
            </a:r>
          </a:p>
          <a:p>
            <a:pPr lvl="2"/>
            <a:r>
              <a:rPr lang="en-US" sz="2000" dirty="0" err="1" smtClean="0">
                <a:solidFill>
                  <a:srgbClr val="0070C0"/>
                </a:solidFill>
                <a:cs typeface="Arial" charset="0"/>
              </a:rPr>
              <a:t>glGetIntegerv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 (GL.GL_VIEWPORT, </a:t>
            </a:r>
            <a:r>
              <a:rPr lang="en-US" sz="2000" dirty="0" err="1" smtClean="0">
                <a:solidFill>
                  <a:srgbClr val="0070C0"/>
                </a:solidFill>
                <a:cs typeface="Arial" charset="0"/>
              </a:rPr>
              <a:t>vpArray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)</a:t>
            </a:r>
            <a:br>
              <a:rPr lang="en-US" sz="2000" dirty="0" smtClean="0">
                <a:solidFill>
                  <a:srgbClr val="0070C0"/>
                </a:solidFill>
                <a:cs typeface="Arial" charset="0"/>
              </a:rPr>
            </a:br>
            <a:r>
              <a:rPr lang="en-US" sz="2000" dirty="0" smtClean="0">
                <a:cs typeface="Arial" charset="0"/>
              </a:rPr>
              <a:t>returns an array of integers containing the current viewport parameters </a:t>
            </a:r>
            <a:r>
              <a:rPr lang="en-US" sz="2000" dirty="0" err="1" smtClean="0">
                <a:cs typeface="Arial" charset="0"/>
              </a:rPr>
              <a:t>xvmin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 err="1" smtClean="0">
                <a:cs typeface="Arial" charset="0"/>
              </a:rPr>
              <a:t>yvmin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 err="1" smtClean="0">
                <a:cs typeface="Arial" charset="0"/>
              </a:rPr>
              <a:t>vpwidth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 err="1" smtClean="0">
                <a:cs typeface="Arial" charset="0"/>
              </a:rPr>
              <a:t>vpHeight</a:t>
            </a:r>
            <a:r>
              <a:rPr lang="en-US" sz="2000" dirty="0" smtClean="0">
                <a:cs typeface="Arial" charset="0"/>
              </a:rPr>
              <a:t>.</a:t>
            </a:r>
          </a:p>
          <a:p>
            <a:endParaRPr lang="en-US" sz="2800" dirty="0" smtClean="0"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2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Clipping Algorithms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en-IE" sz="2800" dirty="0" smtClean="0"/>
              <a:t>Procedure that eliminates a portion of a picture that inside or outside a specified region in space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1851025" y="6310065"/>
            <a:ext cx="4968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2355850" y="2996952"/>
            <a:ext cx="0" cy="3673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430588" y="4006602"/>
            <a:ext cx="2165350" cy="1444625"/>
          </a:xfrm>
          <a:prstGeom prst="rect">
            <a:avLst/>
          </a:prstGeom>
          <a:noFill/>
          <a:ln w="28575">
            <a:solidFill>
              <a:srgbClr val="0000FF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2239963" y="3989140"/>
            <a:ext cx="24447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2239963" y="5467102"/>
            <a:ext cx="2159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436938" y="6208465"/>
            <a:ext cx="0" cy="21748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5594350" y="6208465"/>
            <a:ext cx="0" cy="21748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619250" y="3757365"/>
            <a:ext cx="750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>
                <a:solidFill>
                  <a:srgbClr val="3333CC"/>
                </a:solidFill>
              </a:rPr>
              <a:t>wy</a:t>
            </a:r>
            <a:r>
              <a:rPr lang="en-IE" baseline="-25000">
                <a:solidFill>
                  <a:srgbClr val="3333CC"/>
                </a:solidFill>
              </a:rPr>
              <a:t>max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619250" y="5235327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>
                <a:solidFill>
                  <a:srgbClr val="3333CC"/>
                </a:solidFill>
              </a:rPr>
              <a:t>wy</a:t>
            </a:r>
            <a:r>
              <a:rPr lang="en-IE" baseline="-25000">
                <a:solidFill>
                  <a:srgbClr val="3333CC"/>
                </a:solidFill>
              </a:rPr>
              <a:t>min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076575" y="6306890"/>
            <a:ext cx="708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>
                <a:solidFill>
                  <a:srgbClr val="3333CC"/>
                </a:solidFill>
              </a:rPr>
              <a:t>wx</a:t>
            </a:r>
            <a:r>
              <a:rPr lang="en-IE" baseline="-25000">
                <a:solidFill>
                  <a:srgbClr val="3333CC"/>
                </a:solidFill>
              </a:rPr>
              <a:t>min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235575" y="6308477"/>
            <a:ext cx="750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>
                <a:solidFill>
                  <a:srgbClr val="3333CC"/>
                </a:solidFill>
              </a:rPr>
              <a:t>wx</a:t>
            </a:r>
            <a:r>
              <a:rPr lang="en-IE" baseline="-25000">
                <a:solidFill>
                  <a:srgbClr val="3333CC"/>
                </a:solidFill>
              </a:rPr>
              <a:t>max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3940175" y="3579565"/>
            <a:ext cx="99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>
                <a:solidFill>
                  <a:srgbClr val="3333CC"/>
                </a:solidFill>
              </a:rPr>
              <a:t>Window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5019675" y="4443165"/>
            <a:ext cx="82550" cy="8255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Oval 24"/>
          <p:cNvSpPr>
            <a:spLocks noChangeArrowheads="1"/>
          </p:cNvSpPr>
          <p:nvPr/>
        </p:nvSpPr>
        <p:spPr bwMode="auto">
          <a:xfrm>
            <a:off x="5956300" y="3795465"/>
            <a:ext cx="82550" cy="8255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Line 27"/>
          <p:cNvSpPr>
            <a:spLocks noChangeShapeType="1"/>
          </p:cNvSpPr>
          <p:nvPr/>
        </p:nvSpPr>
        <p:spPr bwMode="auto">
          <a:xfrm flipV="1">
            <a:off x="3722688" y="4155827"/>
            <a:ext cx="7207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9" name="Line 28"/>
          <p:cNvSpPr>
            <a:spLocks noChangeShapeType="1"/>
          </p:cNvSpPr>
          <p:nvPr/>
        </p:nvSpPr>
        <p:spPr bwMode="auto">
          <a:xfrm flipV="1">
            <a:off x="2716213" y="3219202"/>
            <a:ext cx="7921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>
            <a:off x="4011613" y="5090865"/>
            <a:ext cx="5762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1" name="Line 30"/>
          <p:cNvSpPr>
            <a:spLocks noChangeShapeType="1"/>
          </p:cNvSpPr>
          <p:nvPr/>
        </p:nvSpPr>
        <p:spPr bwMode="auto">
          <a:xfrm>
            <a:off x="3003550" y="4659065"/>
            <a:ext cx="302418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9200" y="433839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1</a:t>
            </a:r>
            <a:endParaRPr lang="en-US" sz="1400" b="1"/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6011863" y="3682752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2</a:t>
            </a:r>
            <a:endParaRPr lang="en-US" sz="1400" b="1"/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2443163" y="4124077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3</a:t>
            </a:r>
            <a:endParaRPr lang="en-US" sz="1400" b="1"/>
          </a:p>
        </p:txBody>
      </p:sp>
      <p:sp>
        <p:nvSpPr>
          <p:cNvPr id="25" name="Text Box 35"/>
          <p:cNvSpPr txBox="1">
            <a:spLocks noChangeArrowheads="1"/>
          </p:cNvSpPr>
          <p:nvPr/>
        </p:nvSpPr>
        <p:spPr bwMode="auto">
          <a:xfrm>
            <a:off x="4411663" y="3995490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6</a:t>
            </a:r>
            <a:endParaRPr lang="en-US" sz="1400" b="1"/>
          </a:p>
        </p:txBody>
      </p:sp>
      <p:sp>
        <p:nvSpPr>
          <p:cNvPr id="26" name="Text Box 36"/>
          <p:cNvSpPr txBox="1">
            <a:spLocks noChangeArrowheads="1"/>
          </p:cNvSpPr>
          <p:nvPr/>
        </p:nvSpPr>
        <p:spPr bwMode="auto">
          <a:xfrm>
            <a:off x="3676650" y="4476502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5</a:t>
            </a:r>
            <a:endParaRPr lang="en-US" sz="1400" b="1"/>
          </a:p>
        </p:txBody>
      </p:sp>
      <p:sp>
        <p:nvSpPr>
          <p:cNvPr id="27" name="Text Box 38"/>
          <p:cNvSpPr txBox="1">
            <a:spLocks noChangeArrowheads="1"/>
          </p:cNvSpPr>
          <p:nvPr/>
        </p:nvSpPr>
        <p:spPr bwMode="auto">
          <a:xfrm>
            <a:off x="2643188" y="4484440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7</a:t>
            </a:r>
            <a:endParaRPr lang="en-US" sz="1400" b="1"/>
          </a:p>
        </p:txBody>
      </p:sp>
      <p:sp>
        <p:nvSpPr>
          <p:cNvPr id="28" name="Text Box 39"/>
          <p:cNvSpPr txBox="1">
            <a:spLocks noChangeArrowheads="1"/>
          </p:cNvSpPr>
          <p:nvPr/>
        </p:nvSpPr>
        <p:spPr bwMode="auto">
          <a:xfrm>
            <a:off x="4587875" y="5722690"/>
            <a:ext cx="430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10</a:t>
            </a:r>
            <a:endParaRPr lang="en-US" sz="1400" b="1"/>
          </a:p>
        </p:txBody>
      </p:sp>
      <p:sp>
        <p:nvSpPr>
          <p:cNvPr id="29" name="Text Box 40"/>
          <p:cNvSpPr txBox="1">
            <a:spLocks noChangeArrowheads="1"/>
          </p:cNvSpPr>
          <p:nvPr/>
        </p:nvSpPr>
        <p:spPr bwMode="auto">
          <a:xfrm>
            <a:off x="3690938" y="4947990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9</a:t>
            </a:r>
            <a:endParaRPr lang="en-US" sz="1400" b="1"/>
          </a:p>
        </p:txBody>
      </p:sp>
      <p:sp>
        <p:nvSpPr>
          <p:cNvPr id="30" name="Text Box 41"/>
          <p:cNvSpPr txBox="1">
            <a:spLocks noChangeArrowheads="1"/>
          </p:cNvSpPr>
          <p:nvPr/>
        </p:nvSpPr>
        <p:spPr bwMode="auto">
          <a:xfrm>
            <a:off x="3508375" y="3003302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4</a:t>
            </a:r>
            <a:endParaRPr lang="en-US" sz="1400" b="1"/>
          </a:p>
        </p:txBody>
      </p:sp>
      <p:sp>
        <p:nvSpPr>
          <p:cNvPr id="31" name="Text Box 42"/>
          <p:cNvSpPr txBox="1">
            <a:spLocks noChangeArrowheads="1"/>
          </p:cNvSpPr>
          <p:nvPr/>
        </p:nvSpPr>
        <p:spPr bwMode="auto">
          <a:xfrm>
            <a:off x="6011863" y="5090865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8</a:t>
            </a:r>
            <a:endParaRPr lang="en-US" sz="1400" b="1"/>
          </a:p>
        </p:txBody>
      </p:sp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3363913" y="5467102"/>
            <a:ext cx="2376487" cy="627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2403475" y="3239840"/>
            <a:ext cx="1008063" cy="2774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5614988" y="3195390"/>
            <a:ext cx="1420812" cy="2774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3" grpId="0"/>
      <p:bldP spid="24" grpId="0"/>
      <p:bldP spid="30" grpId="0"/>
      <p:bldP spid="32" grpId="0" animBg="1"/>
      <p:bldP spid="33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Two-Dimensional Point Clipping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IE" dirty="0" smtClean="0"/>
              <a:t> </a:t>
            </a:r>
            <a:r>
              <a:rPr lang="en-IE" sz="2800" dirty="0" smtClean="0"/>
              <a:t>A point (</a:t>
            </a:r>
            <a:r>
              <a:rPr lang="en-IE" sz="2800" i="1" dirty="0" err="1" smtClean="0"/>
              <a:t>x,y</a:t>
            </a:r>
            <a:r>
              <a:rPr lang="en-IE" sz="2800" dirty="0" smtClean="0"/>
              <a:t>) is not clipped if:</a:t>
            </a:r>
          </a:p>
          <a:p>
            <a:pPr marL="0" indent="0">
              <a:buNone/>
            </a:pPr>
            <a:r>
              <a:rPr lang="en-IE" sz="2800" i="1" dirty="0" smtClean="0"/>
              <a:t>	</a:t>
            </a:r>
            <a:r>
              <a:rPr lang="en-IE" sz="2800" i="1" dirty="0" err="1" smtClean="0"/>
              <a:t>wx</a:t>
            </a:r>
            <a:r>
              <a:rPr lang="en-IE" sz="2800" i="1" baseline="-25000" dirty="0" err="1" smtClean="0"/>
              <a:t>min</a:t>
            </a:r>
            <a:r>
              <a:rPr lang="en-IE" sz="2800" i="1" baseline="-25000" dirty="0" smtClean="0"/>
              <a:t> </a:t>
            </a:r>
            <a:r>
              <a:rPr lang="en-IE" sz="2800" i="1" dirty="0" smtClean="0">
                <a:cs typeface="Arial" pitchFamily="34" charset="0"/>
              </a:rPr>
              <a:t>≤ x ≤ </a:t>
            </a:r>
            <a:r>
              <a:rPr lang="en-IE" sz="2800" i="1" dirty="0" err="1" smtClean="0"/>
              <a:t>wx</a:t>
            </a:r>
            <a:r>
              <a:rPr lang="en-IE" sz="2800" i="1" baseline="-25000" dirty="0" err="1" smtClean="0"/>
              <a:t>max</a:t>
            </a:r>
            <a:r>
              <a:rPr lang="en-IE" sz="2800" dirty="0" smtClean="0"/>
              <a:t> AND </a:t>
            </a:r>
            <a:r>
              <a:rPr lang="en-IE" sz="2800" i="1" dirty="0" err="1" smtClean="0"/>
              <a:t>wy</a:t>
            </a:r>
            <a:r>
              <a:rPr lang="en-IE" sz="2800" i="1" baseline="-25000" dirty="0" err="1" smtClean="0"/>
              <a:t>min</a:t>
            </a:r>
            <a:r>
              <a:rPr lang="en-IE" sz="2800" i="1" baseline="-25000" dirty="0" smtClean="0"/>
              <a:t> </a:t>
            </a:r>
            <a:r>
              <a:rPr lang="en-IE" sz="2800" i="1" dirty="0" smtClean="0">
                <a:cs typeface="Arial" pitchFamily="34" charset="0"/>
              </a:rPr>
              <a:t>≤ y ≤ </a:t>
            </a:r>
            <a:r>
              <a:rPr lang="en-IE" sz="2800" i="1" dirty="0" err="1" smtClean="0"/>
              <a:t>wy</a:t>
            </a:r>
            <a:r>
              <a:rPr lang="en-IE" sz="2800" i="1" baseline="-25000" dirty="0" err="1" smtClean="0"/>
              <a:t>max</a:t>
            </a:r>
            <a:endParaRPr lang="en-IE" sz="2800" i="1" baseline="-25000" dirty="0" smtClean="0"/>
          </a:p>
          <a:p>
            <a:pPr marL="0" indent="0">
              <a:buNone/>
            </a:pPr>
            <a:r>
              <a:rPr lang="en-IE" sz="2800" dirty="0" smtClean="0"/>
              <a:t>otherwise it is clipped</a:t>
            </a:r>
          </a:p>
          <a:p>
            <a:endParaRPr lang="de-DE" dirty="0"/>
          </a:p>
        </p:txBody>
      </p:sp>
      <p:sp>
        <p:nvSpPr>
          <p:cNvPr id="4" name="Line 42"/>
          <p:cNvSpPr>
            <a:spLocks noChangeShapeType="1"/>
          </p:cNvSpPr>
          <p:nvPr/>
        </p:nvSpPr>
        <p:spPr bwMode="auto">
          <a:xfrm flipH="1">
            <a:off x="2728913" y="4233863"/>
            <a:ext cx="4022725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162175" y="6334125"/>
            <a:ext cx="4538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2624138" y="3308350"/>
            <a:ext cx="0" cy="3354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605213" y="4230688"/>
            <a:ext cx="1978025" cy="1319212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2517775" y="4229100"/>
            <a:ext cx="19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2517775" y="5564188"/>
            <a:ext cx="19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611563" y="6240463"/>
            <a:ext cx="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581650" y="6240463"/>
            <a:ext cx="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951038" y="4003675"/>
            <a:ext cx="750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wy</a:t>
            </a:r>
            <a:r>
              <a:rPr lang="en-IE" baseline="-25000"/>
              <a:t>max</a:t>
            </a:r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951038" y="5353050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wy</a:t>
            </a:r>
            <a:r>
              <a:rPr lang="en-IE" baseline="-25000"/>
              <a:t>min</a:t>
            </a:r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281363" y="6330950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wx</a:t>
            </a:r>
            <a:r>
              <a:rPr lang="en-IE" baseline="-25000"/>
              <a:t>min</a:t>
            </a:r>
            <a:endParaRPr lang="en-US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253038" y="6332538"/>
            <a:ext cx="750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wx</a:t>
            </a:r>
            <a:r>
              <a:rPr lang="en-IE" baseline="-25000"/>
              <a:t>max</a:t>
            </a:r>
            <a:endParaRPr lang="en-US"/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4070350" y="3840163"/>
            <a:ext cx="99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Window</a:t>
            </a:r>
            <a:endParaRPr lang="en-US"/>
          </a:p>
        </p:txBody>
      </p:sp>
      <p:sp>
        <p:nvSpPr>
          <p:cNvPr id="17" name="Oval 21"/>
          <p:cNvSpPr>
            <a:spLocks noChangeArrowheads="1"/>
          </p:cNvSpPr>
          <p:nvPr/>
        </p:nvSpPr>
        <p:spPr bwMode="auto">
          <a:xfrm>
            <a:off x="5056188" y="462915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Oval 22"/>
          <p:cNvSpPr>
            <a:spLocks noChangeArrowheads="1"/>
          </p:cNvSpPr>
          <p:nvPr/>
        </p:nvSpPr>
        <p:spPr bwMode="auto">
          <a:xfrm>
            <a:off x="5911850" y="4038600"/>
            <a:ext cx="74613" cy="7461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5065713" y="4533900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1</a:t>
            </a:r>
            <a:endParaRPr lang="en-US" sz="1400" b="1"/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5962650" y="3935413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2</a:t>
            </a:r>
            <a:endParaRPr lang="en-US" sz="1400" b="1"/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802063" y="4411663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5</a:t>
            </a:r>
            <a:endParaRPr lang="en-US" sz="1400" b="1"/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2886075" y="466725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7</a:t>
            </a:r>
            <a:endParaRPr lang="en-US" sz="1400" b="1"/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4662488" y="5797550"/>
            <a:ext cx="430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10</a:t>
            </a:r>
            <a:endParaRPr lang="en-US" sz="1400" b="1"/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4197350" y="5135563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9</a:t>
            </a:r>
            <a:endParaRPr lang="en-US" sz="1400" b="1"/>
          </a:p>
        </p:txBody>
      </p:sp>
      <p:sp>
        <p:nvSpPr>
          <p:cNvPr id="25" name="Text Box 35"/>
          <p:cNvSpPr txBox="1">
            <a:spLocks noChangeArrowheads="1"/>
          </p:cNvSpPr>
          <p:nvPr/>
        </p:nvSpPr>
        <p:spPr bwMode="auto">
          <a:xfrm>
            <a:off x="4291013" y="3387725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4</a:t>
            </a:r>
            <a:endParaRPr lang="en-US" sz="1400" b="1"/>
          </a:p>
        </p:txBody>
      </p:sp>
      <p:sp>
        <p:nvSpPr>
          <p:cNvPr id="26" name="Text Box 36"/>
          <p:cNvSpPr txBox="1">
            <a:spLocks noChangeArrowheads="1"/>
          </p:cNvSpPr>
          <p:nvPr/>
        </p:nvSpPr>
        <p:spPr bwMode="auto">
          <a:xfrm>
            <a:off x="5962650" y="5221288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8</a:t>
            </a:r>
            <a:endParaRPr lang="en-US" sz="1400" b="1"/>
          </a:p>
        </p:txBody>
      </p:sp>
      <p:sp>
        <p:nvSpPr>
          <p:cNvPr id="27" name="Oval 38"/>
          <p:cNvSpPr>
            <a:spLocks noChangeArrowheads="1"/>
          </p:cNvSpPr>
          <p:nvPr/>
        </p:nvSpPr>
        <p:spPr bwMode="auto">
          <a:xfrm>
            <a:off x="5832475" y="3840163"/>
            <a:ext cx="481013" cy="4826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8" name="Text Box 39"/>
          <p:cNvSpPr txBox="1">
            <a:spLocks noChangeArrowheads="1"/>
          </p:cNvSpPr>
          <p:nvPr/>
        </p:nvSpPr>
        <p:spPr bwMode="auto">
          <a:xfrm>
            <a:off x="5756275" y="3590925"/>
            <a:ext cx="696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200" dirty="0">
                <a:solidFill>
                  <a:srgbClr val="FF0000"/>
                </a:solidFill>
              </a:rPr>
              <a:t>Clipped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9" name="Text Box 41"/>
          <p:cNvSpPr txBox="1">
            <a:spLocks noChangeArrowheads="1"/>
          </p:cNvSpPr>
          <p:nvPr/>
        </p:nvSpPr>
        <p:spPr bwMode="auto">
          <a:xfrm>
            <a:off x="3602038" y="4740275"/>
            <a:ext cx="194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 sz="1200">
                <a:solidFill>
                  <a:srgbClr val="FF0000"/>
                </a:solidFill>
              </a:rPr>
              <a:t>Points Within the Window are Not Clipped</a:t>
            </a:r>
            <a:endParaRPr lang="en-US" sz="1200">
              <a:solidFill>
                <a:srgbClr val="FF0000"/>
              </a:solidFill>
            </a:endParaRPr>
          </a:p>
        </p:txBody>
      </p:sp>
      <p:sp>
        <p:nvSpPr>
          <p:cNvPr id="30" name="Line 43"/>
          <p:cNvSpPr>
            <a:spLocks noChangeShapeType="1"/>
          </p:cNvSpPr>
          <p:nvPr/>
        </p:nvSpPr>
        <p:spPr bwMode="auto">
          <a:xfrm flipH="1">
            <a:off x="2740025" y="5562600"/>
            <a:ext cx="4021138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1" name="Line 44"/>
          <p:cNvSpPr>
            <a:spLocks noChangeShapeType="1"/>
          </p:cNvSpPr>
          <p:nvPr/>
        </p:nvSpPr>
        <p:spPr bwMode="auto">
          <a:xfrm rot="16200000" flipH="1">
            <a:off x="2152650" y="4770438"/>
            <a:ext cx="291465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" name="Line 45"/>
          <p:cNvSpPr>
            <a:spLocks noChangeShapeType="1"/>
          </p:cNvSpPr>
          <p:nvPr/>
        </p:nvSpPr>
        <p:spPr bwMode="auto">
          <a:xfrm rot="16200000" flipH="1">
            <a:off x="4124325" y="4749800"/>
            <a:ext cx="291465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3" name="Oval 47"/>
          <p:cNvSpPr>
            <a:spLocks noChangeArrowheads="1"/>
          </p:cNvSpPr>
          <p:nvPr/>
        </p:nvSpPr>
        <p:spPr bwMode="auto">
          <a:xfrm>
            <a:off x="3773488" y="4505325"/>
            <a:ext cx="74612" cy="762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4" name="Oval 48"/>
          <p:cNvSpPr>
            <a:spLocks noChangeArrowheads="1"/>
          </p:cNvSpPr>
          <p:nvPr/>
        </p:nvSpPr>
        <p:spPr bwMode="auto">
          <a:xfrm>
            <a:off x="4181475" y="522922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Oval 49"/>
          <p:cNvSpPr>
            <a:spLocks noChangeArrowheads="1"/>
          </p:cNvSpPr>
          <p:nvPr/>
        </p:nvSpPr>
        <p:spPr bwMode="auto">
          <a:xfrm>
            <a:off x="2867025" y="4783138"/>
            <a:ext cx="76200" cy="7461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6" name="Oval 50"/>
          <p:cNvSpPr>
            <a:spLocks noChangeArrowheads="1"/>
          </p:cNvSpPr>
          <p:nvPr/>
        </p:nvSpPr>
        <p:spPr bwMode="auto">
          <a:xfrm>
            <a:off x="4633913" y="5902325"/>
            <a:ext cx="76200" cy="7461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7" name="Oval 51"/>
          <p:cNvSpPr>
            <a:spLocks noChangeArrowheads="1"/>
          </p:cNvSpPr>
          <p:nvPr/>
        </p:nvSpPr>
        <p:spPr bwMode="auto">
          <a:xfrm>
            <a:off x="4262438" y="3490913"/>
            <a:ext cx="74612" cy="762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8" name="Oval 52"/>
          <p:cNvSpPr>
            <a:spLocks noChangeArrowheads="1"/>
          </p:cNvSpPr>
          <p:nvPr/>
        </p:nvSpPr>
        <p:spPr bwMode="auto">
          <a:xfrm>
            <a:off x="4140200" y="3279775"/>
            <a:ext cx="481013" cy="481013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4583113" y="3395663"/>
            <a:ext cx="6969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200">
                <a:solidFill>
                  <a:srgbClr val="FF0000"/>
                </a:solidFill>
              </a:rPr>
              <a:t>Clipped</a:t>
            </a:r>
            <a:endParaRPr lang="en-US" sz="1200">
              <a:solidFill>
                <a:srgbClr val="FF0000"/>
              </a:solidFill>
            </a:endParaRPr>
          </a:p>
        </p:txBody>
      </p:sp>
      <p:sp>
        <p:nvSpPr>
          <p:cNvPr id="40" name="Oval 54"/>
          <p:cNvSpPr>
            <a:spLocks noChangeArrowheads="1"/>
          </p:cNvSpPr>
          <p:nvPr/>
        </p:nvSpPr>
        <p:spPr bwMode="auto">
          <a:xfrm>
            <a:off x="4533900" y="5711825"/>
            <a:ext cx="482600" cy="481013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3881438" y="5821363"/>
            <a:ext cx="6969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200">
                <a:solidFill>
                  <a:srgbClr val="FF0000"/>
                </a:solidFill>
              </a:rPr>
              <a:t>Clipped</a:t>
            </a:r>
            <a:endParaRPr lang="en-US" sz="1200">
              <a:solidFill>
                <a:srgbClr val="FF0000"/>
              </a:solidFill>
            </a:endParaRPr>
          </a:p>
        </p:txBody>
      </p:sp>
      <p:sp>
        <p:nvSpPr>
          <p:cNvPr id="42" name="Oval 56"/>
          <p:cNvSpPr>
            <a:spLocks noChangeArrowheads="1"/>
          </p:cNvSpPr>
          <p:nvPr/>
        </p:nvSpPr>
        <p:spPr bwMode="auto">
          <a:xfrm>
            <a:off x="2760663" y="4594225"/>
            <a:ext cx="481012" cy="481013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684463" y="4344988"/>
            <a:ext cx="6969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200">
                <a:solidFill>
                  <a:srgbClr val="FF0000"/>
                </a:solidFill>
              </a:rPr>
              <a:t>Clipped</a:t>
            </a:r>
            <a:endParaRPr lang="en-US" sz="1200">
              <a:solidFill>
                <a:srgbClr val="FF0000"/>
              </a:solidFill>
            </a:endParaRP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819303" y="4882554"/>
            <a:ext cx="696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200" dirty="0">
                <a:solidFill>
                  <a:srgbClr val="FF0000"/>
                </a:solidFill>
              </a:rPr>
              <a:t>Clipped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6" name="Oval 38"/>
          <p:cNvSpPr>
            <a:spLocks noChangeArrowheads="1"/>
          </p:cNvSpPr>
          <p:nvPr/>
        </p:nvSpPr>
        <p:spPr bwMode="auto">
          <a:xfrm>
            <a:off x="5891187" y="5157192"/>
            <a:ext cx="481013" cy="4826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/>
      <p:bldP spid="38" grpId="0" animBg="1"/>
      <p:bldP spid="39" grpId="0"/>
      <p:bldP spid="40" grpId="0" animBg="1"/>
      <p:bldP spid="41" grpId="0"/>
      <p:bldP spid="42" grpId="0" animBg="1"/>
      <p:bldP spid="43" grpId="0"/>
      <p:bldP spid="45" grpId="0"/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Two-Dimensional Line Clipping 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Examine the end-points of each line to see if they are in the window or not</a:t>
            </a:r>
            <a:endParaRPr lang="de-DE" dirty="0"/>
          </a:p>
        </p:txBody>
      </p:sp>
      <p:graphicFrame>
        <p:nvGraphicFramePr>
          <p:cNvPr id="5" name="Group 109"/>
          <p:cNvGraphicFramePr>
            <a:graphicFrameLocks/>
          </p:cNvGraphicFramePr>
          <p:nvPr/>
        </p:nvGraphicFramePr>
        <p:xfrm>
          <a:off x="673101" y="2669537"/>
          <a:ext cx="7715323" cy="4071831"/>
        </p:xfrm>
        <a:graphic>
          <a:graphicData uri="http://schemas.openxmlformats.org/drawingml/2006/table">
            <a:tbl>
              <a:tblPr/>
              <a:tblGrid>
                <a:gridCol w="3198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1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Situation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Solution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9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Both end-points inside the window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Don’t clip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One end-point inside the window, one outside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Must clip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9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Both end-points outside the window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Don’t know!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6" name="Group 82"/>
          <p:cNvGrpSpPr>
            <a:grpSpLocks/>
          </p:cNvGrpSpPr>
          <p:nvPr/>
        </p:nvGrpSpPr>
        <p:grpSpPr bwMode="auto">
          <a:xfrm>
            <a:off x="6638925" y="3234385"/>
            <a:ext cx="1317062" cy="949518"/>
            <a:chOff x="3696" y="1827"/>
            <a:chExt cx="938" cy="696"/>
          </a:xfrm>
        </p:grpSpPr>
        <p:sp>
          <p:nvSpPr>
            <p:cNvPr id="7" name="Line 47"/>
            <p:cNvSpPr>
              <a:spLocks noChangeShapeType="1"/>
            </p:cNvSpPr>
            <p:nvPr/>
          </p:nvSpPr>
          <p:spPr bwMode="auto">
            <a:xfrm>
              <a:off x="3696" y="2512"/>
              <a:ext cx="9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Line 48"/>
            <p:cNvSpPr>
              <a:spLocks noChangeShapeType="1"/>
            </p:cNvSpPr>
            <p:nvPr/>
          </p:nvSpPr>
          <p:spPr bwMode="auto">
            <a:xfrm flipV="1">
              <a:off x="3712" y="1827"/>
              <a:ext cx="0" cy="6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Rectangle 49"/>
            <p:cNvSpPr>
              <a:spLocks noChangeArrowheads="1"/>
            </p:cNvSpPr>
            <p:nvPr/>
          </p:nvSpPr>
          <p:spPr bwMode="auto">
            <a:xfrm>
              <a:off x="3878" y="1953"/>
              <a:ext cx="488" cy="408"/>
            </a:xfrm>
            <a:prstGeom prst="rect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" name="Line 61"/>
            <p:cNvSpPr>
              <a:spLocks noChangeShapeType="1"/>
            </p:cNvSpPr>
            <p:nvPr/>
          </p:nvSpPr>
          <p:spPr bwMode="auto">
            <a:xfrm flipV="1">
              <a:off x="3956" y="2024"/>
              <a:ext cx="149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Line 63"/>
            <p:cNvSpPr>
              <a:spLocks noChangeShapeType="1"/>
            </p:cNvSpPr>
            <p:nvPr/>
          </p:nvSpPr>
          <p:spPr bwMode="auto">
            <a:xfrm>
              <a:off x="4105" y="2140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2" name="Group 90"/>
          <p:cNvGrpSpPr>
            <a:grpSpLocks/>
          </p:cNvGrpSpPr>
          <p:nvPr/>
        </p:nvGrpSpPr>
        <p:grpSpPr bwMode="auto">
          <a:xfrm>
            <a:off x="6638926" y="4479807"/>
            <a:ext cx="1296966" cy="935996"/>
            <a:chOff x="3787" y="2659"/>
            <a:chExt cx="938" cy="696"/>
          </a:xfrm>
        </p:grpSpPr>
        <p:sp>
          <p:nvSpPr>
            <p:cNvPr id="13" name="Line 84"/>
            <p:cNvSpPr>
              <a:spLocks noChangeShapeType="1"/>
            </p:cNvSpPr>
            <p:nvPr/>
          </p:nvSpPr>
          <p:spPr bwMode="auto">
            <a:xfrm>
              <a:off x="3787" y="3344"/>
              <a:ext cx="9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Line 85"/>
            <p:cNvSpPr>
              <a:spLocks noChangeShapeType="1"/>
            </p:cNvSpPr>
            <p:nvPr/>
          </p:nvSpPr>
          <p:spPr bwMode="auto">
            <a:xfrm flipV="1">
              <a:off x="3803" y="2659"/>
              <a:ext cx="0" cy="6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Rectangle 86"/>
            <p:cNvSpPr>
              <a:spLocks noChangeArrowheads="1"/>
            </p:cNvSpPr>
            <p:nvPr/>
          </p:nvSpPr>
          <p:spPr bwMode="auto">
            <a:xfrm>
              <a:off x="3969" y="2785"/>
              <a:ext cx="488" cy="408"/>
            </a:xfrm>
            <a:prstGeom prst="rect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Line 87"/>
            <p:cNvSpPr>
              <a:spLocks noChangeShapeType="1"/>
            </p:cNvSpPr>
            <p:nvPr/>
          </p:nvSpPr>
          <p:spPr bwMode="auto">
            <a:xfrm flipV="1">
              <a:off x="4332" y="2840"/>
              <a:ext cx="317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Line 88"/>
            <p:cNvSpPr>
              <a:spLocks noChangeShapeType="1"/>
            </p:cNvSpPr>
            <p:nvPr/>
          </p:nvSpPr>
          <p:spPr bwMode="auto">
            <a:xfrm>
              <a:off x="4150" y="2886"/>
              <a:ext cx="18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Line 89"/>
            <p:cNvSpPr>
              <a:spLocks noChangeShapeType="1"/>
            </p:cNvSpPr>
            <p:nvPr/>
          </p:nvSpPr>
          <p:spPr bwMode="auto">
            <a:xfrm>
              <a:off x="4014" y="2704"/>
              <a:ext cx="91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9" name="Group 98"/>
          <p:cNvGrpSpPr>
            <a:grpSpLocks/>
          </p:cNvGrpSpPr>
          <p:nvPr/>
        </p:nvGrpSpPr>
        <p:grpSpPr bwMode="auto">
          <a:xfrm>
            <a:off x="6638925" y="5670716"/>
            <a:ext cx="1343342" cy="969050"/>
            <a:chOff x="3787" y="3420"/>
            <a:chExt cx="938" cy="696"/>
          </a:xfrm>
        </p:grpSpPr>
        <p:sp>
          <p:nvSpPr>
            <p:cNvPr id="20" name="Line 92"/>
            <p:cNvSpPr>
              <a:spLocks noChangeShapeType="1"/>
            </p:cNvSpPr>
            <p:nvPr/>
          </p:nvSpPr>
          <p:spPr bwMode="auto">
            <a:xfrm>
              <a:off x="3787" y="4105"/>
              <a:ext cx="9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Line 93"/>
            <p:cNvSpPr>
              <a:spLocks noChangeShapeType="1"/>
            </p:cNvSpPr>
            <p:nvPr/>
          </p:nvSpPr>
          <p:spPr bwMode="auto">
            <a:xfrm flipV="1">
              <a:off x="3803" y="3420"/>
              <a:ext cx="0" cy="6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" name="Rectangle 94"/>
            <p:cNvSpPr>
              <a:spLocks noChangeArrowheads="1"/>
            </p:cNvSpPr>
            <p:nvPr/>
          </p:nvSpPr>
          <p:spPr bwMode="auto">
            <a:xfrm>
              <a:off x="3969" y="3546"/>
              <a:ext cx="488" cy="408"/>
            </a:xfrm>
            <a:prstGeom prst="rect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" name="Line 95"/>
            <p:cNvSpPr>
              <a:spLocks noChangeShapeType="1"/>
            </p:cNvSpPr>
            <p:nvPr/>
          </p:nvSpPr>
          <p:spPr bwMode="auto">
            <a:xfrm>
              <a:off x="4150" y="3475"/>
              <a:ext cx="408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" name="Line 96"/>
            <p:cNvSpPr>
              <a:spLocks noChangeShapeType="1"/>
            </p:cNvSpPr>
            <p:nvPr/>
          </p:nvSpPr>
          <p:spPr bwMode="auto">
            <a:xfrm flipV="1">
              <a:off x="4059" y="3793"/>
              <a:ext cx="499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5" name="Line 97"/>
            <p:cNvSpPr>
              <a:spLocks noChangeShapeType="1"/>
            </p:cNvSpPr>
            <p:nvPr/>
          </p:nvSpPr>
          <p:spPr bwMode="auto">
            <a:xfrm>
              <a:off x="3858" y="3657"/>
              <a:ext cx="91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Two-Dimensional Line Clipping 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u="sng" dirty="0" smtClean="0">
                <a:solidFill>
                  <a:srgbClr val="0070C0"/>
                </a:solidFill>
              </a:rPr>
              <a:t>Cohen-Sutherland line clipping </a:t>
            </a:r>
          </a:p>
          <a:p>
            <a:pPr marL="0" indent="0"/>
            <a:r>
              <a:rPr lang="en-IE" dirty="0" smtClean="0"/>
              <a:t> </a:t>
            </a:r>
            <a:r>
              <a:rPr lang="en-IE" sz="2800" dirty="0" smtClean="0"/>
              <a:t>An efficient line clipping algorithm</a:t>
            </a:r>
          </a:p>
          <a:p>
            <a:pPr marL="0" indent="0"/>
            <a:r>
              <a:rPr lang="en-IE" sz="2800" dirty="0" smtClean="0"/>
              <a:t> The key advantage of the algorithm is that it vastly   reduces the number of line intersections that must be calculated</a:t>
            </a:r>
            <a:endParaRPr lang="en-US" sz="2800" dirty="0" smtClean="0"/>
          </a:p>
          <a:p>
            <a:endParaRPr lang="de-DE" dirty="0"/>
          </a:p>
        </p:txBody>
      </p:sp>
      <p:grpSp>
        <p:nvGrpSpPr>
          <p:cNvPr id="4" name="Group 194"/>
          <p:cNvGrpSpPr>
            <a:grpSpLocks/>
          </p:cNvGrpSpPr>
          <p:nvPr/>
        </p:nvGrpSpPr>
        <p:grpSpPr bwMode="auto">
          <a:xfrm>
            <a:off x="893763" y="4613275"/>
            <a:ext cx="2884487" cy="1339850"/>
            <a:chOff x="973" y="2626"/>
            <a:chExt cx="1817" cy="844"/>
          </a:xfrm>
        </p:grpSpPr>
        <p:sp>
          <p:nvSpPr>
            <p:cNvPr id="5" name="Rectangle 135"/>
            <p:cNvSpPr>
              <a:spLocks noChangeArrowheads="1"/>
            </p:cNvSpPr>
            <p:nvPr/>
          </p:nvSpPr>
          <p:spPr bwMode="auto">
            <a:xfrm>
              <a:off x="973" y="2879"/>
              <a:ext cx="453" cy="31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IE" dirty="0"/>
                <a:t>above</a:t>
              </a:r>
              <a:endParaRPr lang="en-US" dirty="0"/>
            </a:p>
          </p:txBody>
        </p:sp>
        <p:sp>
          <p:nvSpPr>
            <p:cNvPr id="6" name="Rectangle 136"/>
            <p:cNvSpPr>
              <a:spLocks noChangeArrowheads="1"/>
            </p:cNvSpPr>
            <p:nvPr/>
          </p:nvSpPr>
          <p:spPr bwMode="auto">
            <a:xfrm>
              <a:off x="1427" y="2879"/>
              <a:ext cx="453" cy="31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IE"/>
                <a:t>below</a:t>
              </a:r>
              <a:endParaRPr lang="en-US"/>
            </a:p>
          </p:txBody>
        </p:sp>
        <p:sp>
          <p:nvSpPr>
            <p:cNvPr id="7" name="Rectangle 137"/>
            <p:cNvSpPr>
              <a:spLocks noChangeArrowheads="1"/>
            </p:cNvSpPr>
            <p:nvPr/>
          </p:nvSpPr>
          <p:spPr bwMode="auto">
            <a:xfrm>
              <a:off x="1882" y="2879"/>
              <a:ext cx="453" cy="31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IE" dirty="0"/>
                <a:t>right</a:t>
              </a:r>
              <a:endParaRPr lang="en-US" dirty="0"/>
            </a:p>
          </p:txBody>
        </p:sp>
        <p:sp>
          <p:nvSpPr>
            <p:cNvPr id="8" name="Rectangle 138"/>
            <p:cNvSpPr>
              <a:spLocks noChangeArrowheads="1"/>
            </p:cNvSpPr>
            <p:nvPr/>
          </p:nvSpPr>
          <p:spPr bwMode="auto">
            <a:xfrm>
              <a:off x="2337" y="2879"/>
              <a:ext cx="453" cy="31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IE"/>
                <a:t>left</a:t>
              </a:r>
              <a:endParaRPr lang="en-US"/>
            </a:p>
          </p:txBody>
        </p:sp>
        <p:sp>
          <p:nvSpPr>
            <p:cNvPr id="9" name="Text Box 139"/>
            <p:cNvSpPr txBox="1">
              <a:spLocks noChangeArrowheads="1"/>
            </p:cNvSpPr>
            <p:nvPr/>
          </p:nvSpPr>
          <p:spPr bwMode="auto">
            <a:xfrm>
              <a:off x="1093" y="262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dirty="0"/>
                <a:t>3</a:t>
              </a:r>
              <a:endParaRPr lang="en-US" dirty="0"/>
            </a:p>
          </p:txBody>
        </p:sp>
        <p:sp>
          <p:nvSpPr>
            <p:cNvPr id="10" name="Text Box 140"/>
            <p:cNvSpPr txBox="1">
              <a:spLocks noChangeArrowheads="1"/>
            </p:cNvSpPr>
            <p:nvPr/>
          </p:nvSpPr>
          <p:spPr bwMode="auto">
            <a:xfrm>
              <a:off x="1548" y="262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/>
                <a:t>2</a:t>
              </a:r>
              <a:endParaRPr lang="en-US"/>
            </a:p>
          </p:txBody>
        </p:sp>
        <p:sp>
          <p:nvSpPr>
            <p:cNvPr id="11" name="Text Box 141"/>
            <p:cNvSpPr txBox="1">
              <a:spLocks noChangeArrowheads="1"/>
            </p:cNvSpPr>
            <p:nvPr/>
          </p:nvSpPr>
          <p:spPr bwMode="auto">
            <a:xfrm>
              <a:off x="2003" y="262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/>
                <a:t>1</a:t>
              </a:r>
              <a:endParaRPr lang="en-US"/>
            </a:p>
          </p:txBody>
        </p:sp>
        <p:sp>
          <p:nvSpPr>
            <p:cNvPr id="12" name="Text Box 142"/>
            <p:cNvSpPr txBox="1">
              <a:spLocks noChangeArrowheads="1"/>
            </p:cNvSpPr>
            <p:nvPr/>
          </p:nvSpPr>
          <p:spPr bwMode="auto">
            <a:xfrm>
              <a:off x="2458" y="262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/>
                <a:t>0</a:t>
              </a:r>
              <a:endParaRPr lang="en-US"/>
            </a:p>
          </p:txBody>
        </p:sp>
        <p:sp>
          <p:nvSpPr>
            <p:cNvPr id="13" name="Text Box 143"/>
            <p:cNvSpPr txBox="1">
              <a:spLocks noChangeArrowheads="1"/>
            </p:cNvSpPr>
            <p:nvPr/>
          </p:nvSpPr>
          <p:spPr bwMode="auto">
            <a:xfrm>
              <a:off x="1084" y="3239"/>
              <a:ext cx="1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/>
                <a:t>Region Code Legend</a:t>
              </a:r>
              <a:endParaRPr lang="en-US"/>
            </a:p>
          </p:txBody>
        </p:sp>
      </p:grpSp>
      <p:graphicFrame>
        <p:nvGraphicFramePr>
          <p:cNvPr id="14" name="Group 199"/>
          <p:cNvGraphicFramePr>
            <a:graphicFrameLocks/>
          </p:cNvGraphicFramePr>
          <p:nvPr/>
        </p:nvGraphicFramePr>
        <p:xfrm>
          <a:off x="4395788" y="3968750"/>
          <a:ext cx="3762691" cy="2688210"/>
        </p:xfrm>
        <a:graphic>
          <a:graphicData uri="http://schemas.openxmlformats.org/drawingml/2006/table">
            <a:tbl>
              <a:tblPr/>
              <a:tblGrid>
                <a:gridCol w="1230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2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Window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Two-Dimensional Line Clipping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u="sng" dirty="0" smtClean="0">
                <a:solidFill>
                  <a:srgbClr val="0070C0"/>
                </a:solidFill>
              </a:rPr>
              <a:t>Cohen-Sutherland line clipping </a:t>
            </a:r>
            <a:endParaRPr lang="en-IE" dirty="0" smtClean="0"/>
          </a:p>
          <a:p>
            <a:r>
              <a:rPr lang="en-IE" sz="2800" dirty="0" smtClean="0"/>
              <a:t>Every end-point is labelled with the appropriate region code </a:t>
            </a:r>
            <a:endParaRPr lang="en-GB" sz="2800" dirty="0" smtClean="0"/>
          </a:p>
          <a:p>
            <a:endParaRPr lang="de-DE" dirty="0"/>
          </a:p>
        </p:txBody>
      </p: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1746250" y="2982614"/>
            <a:ext cx="5549900" cy="3614738"/>
            <a:chOff x="1120" y="1978"/>
            <a:chExt cx="3496" cy="2277"/>
          </a:xfrm>
        </p:grpSpPr>
        <p:sp>
          <p:nvSpPr>
            <p:cNvPr id="5" name="Line 74"/>
            <p:cNvSpPr>
              <a:spLocks noChangeShapeType="1"/>
            </p:cNvSpPr>
            <p:nvPr/>
          </p:nvSpPr>
          <p:spPr bwMode="auto">
            <a:xfrm rot="16200000" flipH="1">
              <a:off x="1234" y="2977"/>
              <a:ext cx="1998" cy="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" name="Line 75"/>
            <p:cNvSpPr>
              <a:spLocks noChangeShapeType="1"/>
            </p:cNvSpPr>
            <p:nvPr/>
          </p:nvSpPr>
          <p:spPr bwMode="auto">
            <a:xfrm rot="16200000" flipH="1">
              <a:off x="2558" y="2999"/>
              <a:ext cx="1999" cy="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Line 76"/>
            <p:cNvSpPr>
              <a:spLocks noChangeShapeType="1"/>
            </p:cNvSpPr>
            <p:nvPr/>
          </p:nvSpPr>
          <p:spPr bwMode="auto">
            <a:xfrm flipH="1">
              <a:off x="1604" y="2621"/>
              <a:ext cx="2731" cy="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Line 77"/>
            <p:cNvSpPr>
              <a:spLocks noChangeShapeType="1"/>
            </p:cNvSpPr>
            <p:nvPr/>
          </p:nvSpPr>
          <p:spPr bwMode="auto">
            <a:xfrm flipH="1">
              <a:off x="1632" y="3498"/>
              <a:ext cx="2731" cy="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Line 42"/>
            <p:cNvSpPr>
              <a:spLocks noChangeShapeType="1"/>
            </p:cNvSpPr>
            <p:nvPr/>
          </p:nvSpPr>
          <p:spPr bwMode="auto">
            <a:xfrm>
              <a:off x="1262" y="4025"/>
              <a:ext cx="30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Line 43"/>
            <p:cNvSpPr>
              <a:spLocks noChangeShapeType="1"/>
            </p:cNvSpPr>
            <p:nvPr/>
          </p:nvSpPr>
          <p:spPr bwMode="auto">
            <a:xfrm flipV="1">
              <a:off x="1572" y="1994"/>
              <a:ext cx="0" cy="2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Rectangle 44"/>
            <p:cNvSpPr>
              <a:spLocks noChangeArrowheads="1"/>
            </p:cNvSpPr>
            <p:nvPr/>
          </p:nvSpPr>
          <p:spPr bwMode="auto">
            <a:xfrm>
              <a:off x="2231" y="2612"/>
              <a:ext cx="1328" cy="88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" name="Line 45"/>
            <p:cNvSpPr>
              <a:spLocks noChangeShapeType="1"/>
            </p:cNvSpPr>
            <p:nvPr/>
          </p:nvSpPr>
          <p:spPr bwMode="auto">
            <a:xfrm flipH="1">
              <a:off x="1500" y="2618"/>
              <a:ext cx="1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Line 46"/>
            <p:cNvSpPr>
              <a:spLocks noChangeShapeType="1"/>
            </p:cNvSpPr>
            <p:nvPr/>
          </p:nvSpPr>
          <p:spPr bwMode="auto">
            <a:xfrm flipH="1">
              <a:off x="1500" y="3499"/>
              <a:ext cx="1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Line 47"/>
            <p:cNvSpPr>
              <a:spLocks noChangeShapeType="1"/>
            </p:cNvSpPr>
            <p:nvPr/>
          </p:nvSpPr>
          <p:spPr bwMode="auto">
            <a:xfrm>
              <a:off x="2235" y="3962"/>
              <a:ext cx="0" cy="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Line 48"/>
            <p:cNvSpPr>
              <a:spLocks noChangeShapeType="1"/>
            </p:cNvSpPr>
            <p:nvPr/>
          </p:nvSpPr>
          <p:spPr bwMode="auto">
            <a:xfrm>
              <a:off x="3558" y="39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Text Box 49"/>
            <p:cNvSpPr txBox="1">
              <a:spLocks noChangeArrowheads="1"/>
            </p:cNvSpPr>
            <p:nvPr/>
          </p:nvSpPr>
          <p:spPr bwMode="auto">
            <a:xfrm>
              <a:off x="1120" y="2485"/>
              <a:ext cx="4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/>
                <a:t>wy</a:t>
              </a:r>
              <a:r>
                <a:rPr lang="en-IE" baseline="-25000"/>
                <a:t>max</a:t>
              </a:r>
              <a:endParaRPr lang="en-US"/>
            </a:p>
          </p:txBody>
        </p:sp>
        <p:sp>
          <p:nvSpPr>
            <p:cNvPr id="17" name="Text Box 50"/>
            <p:cNvSpPr txBox="1">
              <a:spLocks noChangeArrowheads="1"/>
            </p:cNvSpPr>
            <p:nvPr/>
          </p:nvSpPr>
          <p:spPr bwMode="auto">
            <a:xfrm>
              <a:off x="1120" y="3366"/>
              <a:ext cx="4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/>
                <a:t>wy</a:t>
              </a:r>
              <a:r>
                <a:rPr lang="en-IE" baseline="-25000"/>
                <a:t>min</a:t>
              </a:r>
              <a:endParaRPr lang="en-US"/>
            </a:p>
          </p:txBody>
        </p:sp>
        <p:sp>
          <p:nvSpPr>
            <p:cNvPr id="18" name="Text Box 51"/>
            <p:cNvSpPr txBox="1">
              <a:spLocks noChangeArrowheads="1"/>
            </p:cNvSpPr>
            <p:nvPr/>
          </p:nvSpPr>
          <p:spPr bwMode="auto">
            <a:xfrm>
              <a:off x="2013" y="4023"/>
              <a:ext cx="4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/>
                <a:t>wx</a:t>
              </a:r>
              <a:r>
                <a:rPr lang="en-IE" baseline="-25000"/>
                <a:t>min</a:t>
              </a:r>
              <a:endParaRPr lang="en-US"/>
            </a:p>
          </p:txBody>
        </p:sp>
        <p:sp>
          <p:nvSpPr>
            <p:cNvPr id="19" name="Text Box 52"/>
            <p:cNvSpPr txBox="1">
              <a:spLocks noChangeArrowheads="1"/>
            </p:cNvSpPr>
            <p:nvPr/>
          </p:nvSpPr>
          <p:spPr bwMode="auto">
            <a:xfrm>
              <a:off x="3337" y="4024"/>
              <a:ext cx="4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/>
                <a:t>wx</a:t>
              </a:r>
              <a:r>
                <a:rPr lang="en-IE" baseline="-25000"/>
                <a:t>max</a:t>
              </a:r>
              <a:endParaRPr lang="en-US"/>
            </a:p>
          </p:txBody>
        </p:sp>
        <p:sp>
          <p:nvSpPr>
            <p:cNvPr id="20" name="Text Box 57"/>
            <p:cNvSpPr txBox="1">
              <a:spLocks noChangeArrowheads="1"/>
            </p:cNvSpPr>
            <p:nvPr/>
          </p:nvSpPr>
          <p:spPr bwMode="auto">
            <a:xfrm>
              <a:off x="2543" y="2351"/>
              <a:ext cx="6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/>
                <a:t>Window</a:t>
              </a:r>
              <a:endParaRPr lang="en-US"/>
            </a:p>
          </p:txBody>
        </p:sp>
        <p:sp>
          <p:nvSpPr>
            <p:cNvPr id="21" name="Line 60"/>
            <p:cNvSpPr>
              <a:spLocks noChangeShapeType="1"/>
            </p:cNvSpPr>
            <p:nvPr/>
          </p:nvSpPr>
          <p:spPr bwMode="auto">
            <a:xfrm flipV="1">
              <a:off x="2410" y="2704"/>
              <a:ext cx="442" cy="2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" name="Line 61"/>
            <p:cNvSpPr>
              <a:spLocks noChangeShapeType="1"/>
            </p:cNvSpPr>
            <p:nvPr/>
          </p:nvSpPr>
          <p:spPr bwMode="auto">
            <a:xfrm flipV="1">
              <a:off x="1793" y="2170"/>
              <a:ext cx="648" cy="5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Line 62"/>
            <p:cNvSpPr>
              <a:spLocks noChangeShapeType="1"/>
            </p:cNvSpPr>
            <p:nvPr/>
          </p:nvSpPr>
          <p:spPr bwMode="auto">
            <a:xfrm>
              <a:off x="2473" y="3351"/>
              <a:ext cx="468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" name="Line 63"/>
            <p:cNvSpPr>
              <a:spLocks noChangeShapeType="1"/>
            </p:cNvSpPr>
            <p:nvPr/>
          </p:nvSpPr>
          <p:spPr bwMode="auto">
            <a:xfrm>
              <a:off x="1969" y="3078"/>
              <a:ext cx="185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5" name="Text Box 66"/>
            <p:cNvSpPr txBox="1">
              <a:spLocks noChangeArrowheads="1"/>
            </p:cNvSpPr>
            <p:nvPr/>
          </p:nvSpPr>
          <p:spPr bwMode="auto">
            <a:xfrm>
              <a:off x="1658" y="2725"/>
              <a:ext cx="5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/>
                <a:t>P</a:t>
              </a:r>
              <a:r>
                <a:rPr lang="en-IE" sz="1400" b="1" baseline="-25000"/>
                <a:t>3</a:t>
              </a:r>
              <a:r>
                <a:rPr lang="en-IE" sz="1400" b="1"/>
                <a:t> [0001]</a:t>
              </a:r>
              <a:endParaRPr lang="en-US" sz="1400" b="1"/>
            </a:p>
          </p:txBody>
        </p:sp>
        <p:sp>
          <p:nvSpPr>
            <p:cNvPr id="26" name="Text Box 67"/>
            <p:cNvSpPr txBox="1">
              <a:spLocks noChangeArrowheads="1"/>
            </p:cNvSpPr>
            <p:nvPr/>
          </p:nvSpPr>
          <p:spPr bwMode="auto">
            <a:xfrm>
              <a:off x="2849" y="2630"/>
              <a:ext cx="5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/>
                <a:t>P</a:t>
              </a:r>
              <a:r>
                <a:rPr lang="en-IE" sz="1400" b="1" baseline="-25000"/>
                <a:t>6 </a:t>
              </a:r>
              <a:r>
                <a:rPr lang="en-IE" sz="1400" b="1"/>
                <a:t>[0000]</a:t>
              </a:r>
              <a:endParaRPr lang="en-US" sz="1400" b="1"/>
            </a:p>
          </p:txBody>
        </p:sp>
        <p:sp>
          <p:nvSpPr>
            <p:cNvPr id="27" name="Text Box 68"/>
            <p:cNvSpPr txBox="1">
              <a:spLocks noChangeArrowheads="1"/>
            </p:cNvSpPr>
            <p:nvPr/>
          </p:nvSpPr>
          <p:spPr bwMode="auto">
            <a:xfrm>
              <a:off x="2300" y="2925"/>
              <a:ext cx="5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/>
                <a:t>P</a:t>
              </a:r>
              <a:r>
                <a:rPr lang="en-IE" sz="1400" b="1" baseline="-25000"/>
                <a:t>5</a:t>
              </a:r>
              <a:r>
                <a:rPr lang="en-IE" sz="1400" b="1"/>
                <a:t> [0000]</a:t>
              </a:r>
              <a:endParaRPr lang="en-US" sz="1400" b="1"/>
            </a:p>
          </p:txBody>
        </p:sp>
        <p:sp>
          <p:nvSpPr>
            <p:cNvPr id="28" name="Text Box 69"/>
            <p:cNvSpPr txBox="1">
              <a:spLocks noChangeArrowheads="1"/>
            </p:cNvSpPr>
            <p:nvPr/>
          </p:nvSpPr>
          <p:spPr bwMode="auto">
            <a:xfrm>
              <a:off x="1661" y="3084"/>
              <a:ext cx="5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/>
                <a:t>P</a:t>
              </a:r>
              <a:r>
                <a:rPr lang="en-IE" sz="1400" b="1" baseline="-25000"/>
                <a:t>7</a:t>
              </a:r>
              <a:r>
                <a:rPr lang="en-IE" sz="1400" b="1"/>
                <a:t> [0001]</a:t>
              </a:r>
              <a:endParaRPr lang="en-US" sz="1400" b="1"/>
            </a:p>
          </p:txBody>
        </p:sp>
        <p:sp>
          <p:nvSpPr>
            <p:cNvPr id="29" name="Text Box 70"/>
            <p:cNvSpPr txBox="1">
              <a:spLocks noChangeArrowheads="1"/>
            </p:cNvSpPr>
            <p:nvPr/>
          </p:nvSpPr>
          <p:spPr bwMode="auto">
            <a:xfrm>
              <a:off x="2941" y="3665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/>
                <a:t>P</a:t>
              </a:r>
              <a:r>
                <a:rPr lang="en-IE" sz="1400" b="1" baseline="-25000"/>
                <a:t>10</a:t>
              </a:r>
              <a:r>
                <a:rPr lang="en-IE" sz="1400" b="1"/>
                <a:t> [0100]</a:t>
              </a:r>
              <a:endParaRPr lang="en-US" sz="1400" b="1"/>
            </a:p>
          </p:txBody>
        </p:sp>
        <p:sp>
          <p:nvSpPr>
            <p:cNvPr id="30" name="Text Box 71"/>
            <p:cNvSpPr txBox="1">
              <a:spLocks noChangeArrowheads="1"/>
            </p:cNvSpPr>
            <p:nvPr/>
          </p:nvSpPr>
          <p:spPr bwMode="auto">
            <a:xfrm>
              <a:off x="2469" y="3241"/>
              <a:ext cx="5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/>
                <a:t>P</a:t>
              </a:r>
              <a:r>
                <a:rPr lang="en-IE" sz="1400" b="1" baseline="-25000"/>
                <a:t>9</a:t>
              </a:r>
              <a:r>
                <a:rPr lang="en-IE" sz="1400" b="1"/>
                <a:t> [0000]</a:t>
              </a:r>
              <a:endParaRPr lang="en-US" sz="1400" b="1"/>
            </a:p>
          </p:txBody>
        </p:sp>
        <p:sp>
          <p:nvSpPr>
            <p:cNvPr id="31" name="Text Box 72"/>
            <p:cNvSpPr txBox="1">
              <a:spLocks noChangeArrowheads="1"/>
            </p:cNvSpPr>
            <p:nvPr/>
          </p:nvSpPr>
          <p:spPr bwMode="auto">
            <a:xfrm>
              <a:off x="2432" y="2087"/>
              <a:ext cx="5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/>
                <a:t>P</a:t>
              </a:r>
              <a:r>
                <a:rPr lang="en-IE" sz="1400" b="1" baseline="-25000"/>
                <a:t>4 </a:t>
              </a:r>
              <a:r>
                <a:rPr lang="en-IE" sz="1400" b="1"/>
                <a:t>[1000]</a:t>
              </a:r>
              <a:endParaRPr lang="en-US" sz="1400" b="1"/>
            </a:p>
          </p:txBody>
        </p:sp>
        <p:sp>
          <p:nvSpPr>
            <p:cNvPr id="32" name="Text Box 73"/>
            <p:cNvSpPr txBox="1">
              <a:spLocks noChangeArrowheads="1"/>
            </p:cNvSpPr>
            <p:nvPr/>
          </p:nvSpPr>
          <p:spPr bwMode="auto">
            <a:xfrm>
              <a:off x="3814" y="3277"/>
              <a:ext cx="5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/>
                <a:t>P</a:t>
              </a:r>
              <a:r>
                <a:rPr lang="en-IE" sz="1400" b="1" baseline="-25000"/>
                <a:t>8</a:t>
              </a:r>
              <a:r>
                <a:rPr lang="en-IE" sz="1400" b="1"/>
                <a:t> [0010]</a:t>
              </a:r>
              <a:endParaRPr lang="en-US" sz="1400" b="1"/>
            </a:p>
          </p:txBody>
        </p:sp>
        <p:sp>
          <p:nvSpPr>
            <p:cNvPr id="33" name="Line 78"/>
            <p:cNvSpPr>
              <a:spLocks noChangeShapeType="1"/>
            </p:cNvSpPr>
            <p:nvPr/>
          </p:nvSpPr>
          <p:spPr bwMode="auto">
            <a:xfrm flipH="1" flipV="1">
              <a:off x="3667" y="2070"/>
              <a:ext cx="338" cy="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Text Box 79"/>
            <p:cNvSpPr txBox="1">
              <a:spLocks noChangeArrowheads="1"/>
            </p:cNvSpPr>
            <p:nvPr/>
          </p:nvSpPr>
          <p:spPr bwMode="auto">
            <a:xfrm>
              <a:off x="3991" y="2920"/>
              <a:ext cx="6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/>
                <a:t>P</a:t>
              </a:r>
              <a:r>
                <a:rPr lang="en-IE" sz="1400" b="1" baseline="-25000"/>
                <a:t>12</a:t>
              </a:r>
              <a:r>
                <a:rPr lang="en-IE" sz="1400" b="1"/>
                <a:t> [0010]</a:t>
              </a:r>
              <a:endParaRPr lang="en-US" sz="1400" b="1"/>
            </a:p>
          </p:txBody>
        </p:sp>
        <p:sp>
          <p:nvSpPr>
            <p:cNvPr id="35" name="Text Box 80"/>
            <p:cNvSpPr txBox="1">
              <a:spLocks noChangeArrowheads="1"/>
            </p:cNvSpPr>
            <p:nvPr/>
          </p:nvSpPr>
          <p:spPr bwMode="auto">
            <a:xfrm>
              <a:off x="3675" y="1995"/>
              <a:ext cx="6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/>
                <a:t>P</a:t>
              </a:r>
              <a:r>
                <a:rPr lang="en-IE" sz="1400" b="1" baseline="-25000"/>
                <a:t>11 </a:t>
              </a:r>
              <a:r>
                <a:rPr lang="en-IE" sz="1400" b="1"/>
                <a:t>[1010]</a:t>
              </a:r>
              <a:endParaRPr lang="en-US" sz="1400" b="1"/>
            </a:p>
          </p:txBody>
        </p:sp>
        <p:sp>
          <p:nvSpPr>
            <p:cNvPr id="36" name="Line 83"/>
            <p:cNvSpPr>
              <a:spLocks noChangeShapeType="1"/>
            </p:cNvSpPr>
            <p:nvPr/>
          </p:nvSpPr>
          <p:spPr bwMode="auto">
            <a:xfrm flipV="1">
              <a:off x="1854" y="3848"/>
              <a:ext cx="1933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7" name="Text Box 84"/>
            <p:cNvSpPr txBox="1">
              <a:spLocks noChangeArrowheads="1"/>
            </p:cNvSpPr>
            <p:nvPr/>
          </p:nvSpPr>
          <p:spPr bwMode="auto">
            <a:xfrm>
              <a:off x="1575" y="3755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/>
                <a:t>P</a:t>
              </a:r>
              <a:r>
                <a:rPr lang="en-IE" sz="1400" b="1" baseline="-25000"/>
                <a:t>13</a:t>
              </a:r>
              <a:r>
                <a:rPr lang="en-IE" sz="1400" b="1"/>
                <a:t> [0101]</a:t>
              </a:r>
              <a:endParaRPr lang="en-US" sz="1400" b="1"/>
            </a:p>
          </p:txBody>
        </p:sp>
        <p:sp>
          <p:nvSpPr>
            <p:cNvPr id="38" name="Text Box 85"/>
            <p:cNvSpPr txBox="1">
              <a:spLocks noChangeArrowheads="1"/>
            </p:cNvSpPr>
            <p:nvPr/>
          </p:nvSpPr>
          <p:spPr bwMode="auto">
            <a:xfrm>
              <a:off x="3788" y="3758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/>
                <a:t>P</a:t>
              </a:r>
              <a:r>
                <a:rPr lang="en-IE" sz="1400" b="1" baseline="-25000"/>
                <a:t>14</a:t>
              </a:r>
              <a:r>
                <a:rPr lang="en-IE" sz="1400" b="1"/>
                <a:t> [0110]</a:t>
              </a:r>
              <a:endParaRPr lang="en-US" sz="1400" b="1"/>
            </a:p>
          </p:txBody>
        </p:sp>
      </p:grp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Two-Dimensional Line Clipping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>
              <a:buNone/>
            </a:pPr>
            <a:r>
              <a:rPr lang="en-IE" u="sng" dirty="0" smtClean="0">
                <a:solidFill>
                  <a:srgbClr val="0070C0"/>
                </a:solidFill>
              </a:rPr>
              <a:t>Cohen-Sutherland line clipping </a:t>
            </a:r>
            <a:endParaRPr lang="en-IE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IE" sz="2600" dirty="0" smtClean="0"/>
              <a:t>The logical operations can efficiently do the inside-outside check</a:t>
            </a:r>
            <a:endParaRPr lang="de-DE" dirty="0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2123728" y="2924944"/>
            <a:ext cx="5328592" cy="3470722"/>
            <a:chOff x="1120" y="1908"/>
            <a:chExt cx="3496" cy="2277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rot="16200000" flipH="1">
              <a:off x="1234" y="2907"/>
              <a:ext cx="1998" cy="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rot="16200000" flipH="1">
              <a:off x="2558" y="2929"/>
              <a:ext cx="1999" cy="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>
              <a:off x="1604" y="2551"/>
              <a:ext cx="2731" cy="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H="1">
              <a:off x="1632" y="3428"/>
              <a:ext cx="2731" cy="0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262" y="3955"/>
              <a:ext cx="30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1572" y="1924"/>
              <a:ext cx="0" cy="2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231" y="2542"/>
              <a:ext cx="1328" cy="88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1500" y="2548"/>
              <a:ext cx="1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>
              <a:off x="1500" y="3429"/>
              <a:ext cx="1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2235" y="3892"/>
              <a:ext cx="0" cy="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3558" y="3892"/>
              <a:ext cx="0" cy="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120" y="2415"/>
              <a:ext cx="4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/>
                <a:t>wy</a:t>
              </a:r>
              <a:r>
                <a:rPr lang="en-IE" baseline="-25000"/>
                <a:t>max</a:t>
              </a:r>
              <a:endParaRPr lang="en-US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120" y="3296"/>
              <a:ext cx="4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/>
                <a:t>wy</a:t>
              </a:r>
              <a:r>
                <a:rPr lang="en-IE" baseline="-25000"/>
                <a:t>min</a:t>
              </a:r>
              <a:endParaRPr lang="en-US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2013" y="3953"/>
              <a:ext cx="4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dirty="0" err="1"/>
                <a:t>wx</a:t>
              </a:r>
              <a:r>
                <a:rPr lang="en-IE" baseline="-25000" dirty="0" err="1"/>
                <a:t>min</a:t>
              </a:r>
              <a:endParaRPr lang="en-US" dirty="0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3337" y="3954"/>
              <a:ext cx="4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/>
                <a:t>wx</a:t>
              </a:r>
              <a:r>
                <a:rPr lang="en-IE" baseline="-25000"/>
                <a:t>max</a:t>
              </a:r>
              <a:endParaRPr lang="en-US"/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2543" y="2281"/>
              <a:ext cx="6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/>
                <a:t>Window</a:t>
              </a:r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2410" y="2634"/>
              <a:ext cx="442" cy="221"/>
            </a:xfrm>
            <a:prstGeom prst="line">
              <a:avLst/>
            </a:prstGeom>
            <a:noFill/>
            <a:ln w="9525">
              <a:solidFill>
                <a:srgbClr val="3333CC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1793" y="2100"/>
              <a:ext cx="648" cy="5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473" y="3281"/>
              <a:ext cx="468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1969" y="3008"/>
              <a:ext cx="185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658" y="2655"/>
              <a:ext cx="5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/>
                <a:t>P</a:t>
              </a:r>
              <a:r>
                <a:rPr lang="en-IE" sz="1400" b="1" baseline="-25000"/>
                <a:t>3</a:t>
              </a:r>
              <a:r>
                <a:rPr lang="en-IE" sz="1400" b="1"/>
                <a:t> [0001]</a:t>
              </a:r>
              <a:endParaRPr lang="en-US" sz="1400" b="1"/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2849" y="2560"/>
              <a:ext cx="5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>
                  <a:solidFill>
                    <a:srgbClr val="3333CC"/>
                  </a:solidFill>
                </a:rPr>
                <a:t>P</a:t>
              </a:r>
              <a:r>
                <a:rPr lang="en-IE" sz="1400" b="1" baseline="-25000">
                  <a:solidFill>
                    <a:srgbClr val="3333CC"/>
                  </a:solidFill>
                </a:rPr>
                <a:t>6 </a:t>
              </a:r>
              <a:r>
                <a:rPr lang="en-IE" sz="1400" b="1">
                  <a:solidFill>
                    <a:srgbClr val="3333CC"/>
                  </a:solidFill>
                </a:rPr>
                <a:t>[0000]</a:t>
              </a:r>
              <a:endParaRPr lang="en-US" sz="1400" b="1">
                <a:solidFill>
                  <a:srgbClr val="3333CC"/>
                </a:solidFill>
              </a:endParaRP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2300" y="2855"/>
              <a:ext cx="5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>
                  <a:solidFill>
                    <a:srgbClr val="3333CC"/>
                  </a:solidFill>
                </a:rPr>
                <a:t>P</a:t>
              </a:r>
              <a:r>
                <a:rPr lang="en-IE" sz="1400" b="1" baseline="-25000">
                  <a:solidFill>
                    <a:srgbClr val="3333CC"/>
                  </a:solidFill>
                </a:rPr>
                <a:t>5</a:t>
              </a:r>
              <a:r>
                <a:rPr lang="en-IE" sz="1400" b="1">
                  <a:solidFill>
                    <a:srgbClr val="3333CC"/>
                  </a:solidFill>
                </a:rPr>
                <a:t> [0000]</a:t>
              </a:r>
              <a:endParaRPr lang="en-US" sz="1400" b="1">
                <a:solidFill>
                  <a:srgbClr val="3333CC"/>
                </a:solidFill>
              </a:endParaRPr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1661" y="3014"/>
              <a:ext cx="5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/>
                <a:t>P</a:t>
              </a:r>
              <a:r>
                <a:rPr lang="en-IE" sz="1400" b="1" baseline="-25000"/>
                <a:t>7</a:t>
              </a:r>
              <a:r>
                <a:rPr lang="en-IE" sz="1400" b="1"/>
                <a:t> [0001]</a:t>
              </a:r>
              <a:endParaRPr lang="en-US" sz="1400" b="1"/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2941" y="3595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/>
                <a:t>P</a:t>
              </a:r>
              <a:r>
                <a:rPr lang="en-IE" sz="1400" b="1" baseline="-25000"/>
                <a:t>10</a:t>
              </a:r>
              <a:r>
                <a:rPr lang="en-IE" sz="1400" b="1"/>
                <a:t> [0100]</a:t>
              </a:r>
              <a:endParaRPr lang="en-US" sz="1400" b="1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2469" y="3171"/>
              <a:ext cx="5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/>
                <a:t>P</a:t>
              </a:r>
              <a:r>
                <a:rPr lang="en-IE" sz="1400" b="1" baseline="-25000"/>
                <a:t>9</a:t>
              </a:r>
              <a:r>
                <a:rPr lang="en-IE" sz="1400" b="1"/>
                <a:t> [0000]</a:t>
              </a:r>
              <a:endParaRPr lang="en-US" sz="1400" b="1"/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2432" y="2017"/>
              <a:ext cx="5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 dirty="0"/>
                <a:t>P</a:t>
              </a:r>
              <a:r>
                <a:rPr lang="en-IE" sz="1400" b="1" baseline="-25000" dirty="0"/>
                <a:t>4 </a:t>
              </a:r>
              <a:r>
                <a:rPr lang="en-IE" sz="1400" b="1" dirty="0"/>
                <a:t>[1000]</a:t>
              </a:r>
              <a:endParaRPr lang="en-US" sz="1400" b="1" dirty="0"/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3814" y="3207"/>
              <a:ext cx="5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/>
                <a:t>P</a:t>
              </a:r>
              <a:r>
                <a:rPr lang="en-IE" sz="1400" b="1" baseline="-25000"/>
                <a:t>8</a:t>
              </a:r>
              <a:r>
                <a:rPr lang="en-IE" sz="1400" b="1"/>
                <a:t> [0010]</a:t>
              </a:r>
              <a:endParaRPr lang="en-US" sz="1400" b="1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H="1" flipV="1">
              <a:off x="3667" y="2000"/>
              <a:ext cx="338" cy="92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3991" y="2850"/>
              <a:ext cx="6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>
                  <a:solidFill>
                    <a:srgbClr val="FF0000"/>
                  </a:solidFill>
                </a:rPr>
                <a:t>P</a:t>
              </a:r>
              <a:r>
                <a:rPr lang="en-IE" sz="1400" b="1" baseline="-25000">
                  <a:solidFill>
                    <a:srgbClr val="FF0000"/>
                  </a:solidFill>
                </a:rPr>
                <a:t>12</a:t>
              </a:r>
              <a:r>
                <a:rPr lang="en-IE" sz="1400" b="1">
                  <a:solidFill>
                    <a:srgbClr val="FF0000"/>
                  </a:solidFill>
                </a:rPr>
                <a:t> [0010]</a:t>
              </a:r>
              <a:endParaRPr lang="en-US" sz="1400" b="1">
                <a:solidFill>
                  <a:srgbClr val="FF0000"/>
                </a:solidFill>
              </a:endParaRPr>
            </a:p>
          </p:txBody>
        </p:sp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3675" y="1925"/>
              <a:ext cx="6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>
                  <a:solidFill>
                    <a:srgbClr val="FF0000"/>
                  </a:solidFill>
                </a:rPr>
                <a:t>P</a:t>
              </a:r>
              <a:r>
                <a:rPr lang="en-IE" sz="1400" b="1" baseline="-25000">
                  <a:solidFill>
                    <a:srgbClr val="FF0000"/>
                  </a:solidFill>
                </a:rPr>
                <a:t>11 </a:t>
              </a:r>
              <a:r>
                <a:rPr lang="en-IE" sz="1400" b="1">
                  <a:solidFill>
                    <a:srgbClr val="FF0000"/>
                  </a:solidFill>
                </a:rPr>
                <a:t>[1010]</a:t>
              </a:r>
              <a:endParaRPr lang="en-US" sz="1400" b="1">
                <a:solidFill>
                  <a:srgbClr val="FF0000"/>
                </a:solidFill>
              </a:endParaRPr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 flipV="1">
              <a:off x="1854" y="3780"/>
              <a:ext cx="1933" cy="10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1575" y="3687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>
                  <a:solidFill>
                    <a:srgbClr val="FF0000"/>
                  </a:solidFill>
                </a:rPr>
                <a:t>P</a:t>
              </a:r>
              <a:r>
                <a:rPr lang="en-IE" sz="1400" b="1" baseline="-25000">
                  <a:solidFill>
                    <a:srgbClr val="FF0000"/>
                  </a:solidFill>
                </a:rPr>
                <a:t>13</a:t>
              </a:r>
              <a:r>
                <a:rPr lang="en-IE" sz="1400" b="1">
                  <a:solidFill>
                    <a:srgbClr val="FF0000"/>
                  </a:solidFill>
                </a:rPr>
                <a:t> [0101]</a:t>
              </a:r>
              <a:endParaRPr lang="en-US" sz="1400" b="1">
                <a:solidFill>
                  <a:srgbClr val="FF0000"/>
                </a:solidFill>
              </a:endParaRPr>
            </a:p>
          </p:txBody>
        </p:sp>
        <p:sp>
          <p:nvSpPr>
            <p:cNvPr id="38" name="Text Box 37"/>
            <p:cNvSpPr txBox="1">
              <a:spLocks noChangeArrowheads="1"/>
            </p:cNvSpPr>
            <p:nvPr/>
          </p:nvSpPr>
          <p:spPr bwMode="auto">
            <a:xfrm>
              <a:off x="3788" y="3690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sz="1400" b="1">
                  <a:solidFill>
                    <a:srgbClr val="FF0000"/>
                  </a:solidFill>
                </a:rPr>
                <a:t>P</a:t>
              </a:r>
              <a:r>
                <a:rPr lang="en-IE" sz="1400" b="1" baseline="-25000">
                  <a:solidFill>
                    <a:srgbClr val="FF0000"/>
                  </a:solidFill>
                </a:rPr>
                <a:t>14</a:t>
              </a:r>
              <a:r>
                <a:rPr lang="en-IE" sz="1400" b="1">
                  <a:solidFill>
                    <a:srgbClr val="FF0000"/>
                  </a:solidFill>
                </a:rPr>
                <a:t> [0110]</a:t>
              </a:r>
              <a:endParaRPr lang="en-US" sz="1400" b="1">
                <a:solidFill>
                  <a:srgbClr val="FF0000"/>
                </a:solidFill>
              </a:endParaRPr>
            </a:p>
          </p:txBody>
        </p:sp>
      </p:grp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Two-Dimensional Line Clipping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/>
          <a:lstStyle/>
          <a:p>
            <a:pPr>
              <a:buNone/>
            </a:pPr>
            <a:r>
              <a:rPr lang="en-IE" u="sng" dirty="0" smtClean="0">
                <a:solidFill>
                  <a:srgbClr val="0070C0"/>
                </a:solidFill>
              </a:rPr>
              <a:t>Cohen-Sutherland line clipping </a:t>
            </a:r>
            <a:endParaRPr lang="en-US" dirty="0" smtClean="0"/>
          </a:p>
          <a:p>
            <a:r>
              <a:rPr lang="en-US" sz="2800" dirty="0" smtClean="0"/>
              <a:t>Consider the 5 cases below</a:t>
            </a:r>
          </a:p>
          <a:p>
            <a:r>
              <a:rPr lang="en-US" sz="2800" dirty="0" smtClean="0"/>
              <a:t>AB: region code(A) = region code(B) = 0 (</a:t>
            </a:r>
            <a:r>
              <a:rPr lang="en-US" sz="2800" dirty="0"/>
              <a:t>A &amp;</a:t>
            </a:r>
            <a:r>
              <a:rPr lang="en-US" sz="2800" dirty="0" smtClean="0"/>
              <a:t> B = 0)</a:t>
            </a:r>
          </a:p>
          <a:p>
            <a:pPr lvl="1"/>
            <a:r>
              <a:rPr lang="en-US" sz="2600" dirty="0" smtClean="0"/>
              <a:t>Accept line segment</a:t>
            </a:r>
          </a:p>
          <a:p>
            <a:pPr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4" name="Picture 4" descr="C:\BOOK\OpenGL\Paul Final\jpeg_new\AN08F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719983"/>
            <a:ext cx="5334000" cy="237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Two-dimensional Viewing 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When we interested to display certain portion of the drawing, </a:t>
            </a:r>
            <a:r>
              <a:rPr lang="en-US" sz="2800" i="1" dirty="0" smtClean="0">
                <a:solidFill>
                  <a:srgbClr val="00B050"/>
                </a:solidFill>
              </a:rPr>
              <a:t>windowing </a:t>
            </a:r>
            <a:r>
              <a:rPr lang="en-US" sz="2800" dirty="0" smtClean="0"/>
              <a:t>technique is used</a:t>
            </a:r>
          </a:p>
          <a:p>
            <a:pPr>
              <a:defRPr/>
            </a:pPr>
            <a:r>
              <a:rPr lang="en-US" sz="2800" dirty="0" smtClean="0"/>
              <a:t>Technique for not showing the part of the drawing which one is not interested is called </a:t>
            </a:r>
            <a:r>
              <a:rPr lang="en-US" sz="2800" i="1" dirty="0" smtClean="0">
                <a:solidFill>
                  <a:srgbClr val="00B050"/>
                </a:solidFill>
              </a:rPr>
              <a:t>clipping</a:t>
            </a:r>
          </a:p>
          <a:p>
            <a:endParaRPr lang="de-DE" sz="2800" dirty="0"/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1089868" y="4230960"/>
            <a:ext cx="6794500" cy="2438400"/>
            <a:chOff x="624" y="2256"/>
            <a:chExt cx="4280" cy="1536"/>
          </a:xfrm>
        </p:grpSpPr>
        <p:sp>
          <p:nvSpPr>
            <p:cNvPr id="5" name="AutoShape 49"/>
            <p:cNvSpPr>
              <a:spLocks noChangeArrowheads="1"/>
            </p:cNvSpPr>
            <p:nvPr/>
          </p:nvSpPr>
          <p:spPr bwMode="auto">
            <a:xfrm>
              <a:off x="2592" y="2688"/>
              <a:ext cx="288" cy="306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" name="Freeform 15"/>
            <p:cNvSpPr>
              <a:spLocks noChangeAspect="1"/>
            </p:cNvSpPr>
            <p:nvPr/>
          </p:nvSpPr>
          <p:spPr bwMode="auto">
            <a:xfrm>
              <a:off x="693" y="2464"/>
              <a:ext cx="1733" cy="658"/>
            </a:xfrm>
            <a:custGeom>
              <a:avLst/>
              <a:gdLst/>
              <a:ahLst/>
              <a:cxnLst>
                <a:cxn ang="0">
                  <a:pos x="0" y="912"/>
                </a:cxn>
                <a:cxn ang="0">
                  <a:pos x="1200" y="288"/>
                </a:cxn>
                <a:cxn ang="0">
                  <a:pos x="1296" y="528"/>
                </a:cxn>
                <a:cxn ang="0">
                  <a:pos x="1488" y="144"/>
                </a:cxn>
                <a:cxn ang="0">
                  <a:pos x="1632" y="240"/>
                </a:cxn>
                <a:cxn ang="0">
                  <a:pos x="1824" y="0"/>
                </a:cxn>
                <a:cxn ang="0">
                  <a:pos x="2400" y="912"/>
                </a:cxn>
                <a:cxn ang="0">
                  <a:pos x="48" y="912"/>
                </a:cxn>
                <a:cxn ang="0">
                  <a:pos x="0" y="912"/>
                </a:cxn>
              </a:cxnLst>
              <a:rect l="0" t="0" r="r" b="b"/>
              <a:pathLst>
                <a:path w="2400" h="912">
                  <a:moveTo>
                    <a:pt x="0" y="912"/>
                  </a:moveTo>
                  <a:lnTo>
                    <a:pt x="1200" y="288"/>
                  </a:lnTo>
                  <a:lnTo>
                    <a:pt x="1296" y="528"/>
                  </a:lnTo>
                  <a:lnTo>
                    <a:pt x="1488" y="144"/>
                  </a:lnTo>
                  <a:lnTo>
                    <a:pt x="1632" y="240"/>
                  </a:lnTo>
                  <a:lnTo>
                    <a:pt x="1824" y="0"/>
                  </a:lnTo>
                  <a:lnTo>
                    <a:pt x="2400" y="912"/>
                  </a:lnTo>
                  <a:lnTo>
                    <a:pt x="48" y="912"/>
                  </a:lnTo>
                  <a:lnTo>
                    <a:pt x="0" y="912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7" name="Rectangle 6"/>
            <p:cNvSpPr>
              <a:spLocks noChangeAspect="1" noChangeArrowheads="1"/>
            </p:cNvSpPr>
            <p:nvPr/>
          </p:nvSpPr>
          <p:spPr bwMode="auto">
            <a:xfrm>
              <a:off x="1317" y="2395"/>
              <a:ext cx="867" cy="62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8" name="Group 21"/>
            <p:cNvGrpSpPr>
              <a:grpSpLocks noChangeAspect="1"/>
            </p:cNvGrpSpPr>
            <p:nvPr/>
          </p:nvGrpSpPr>
          <p:grpSpPr bwMode="auto">
            <a:xfrm>
              <a:off x="624" y="2291"/>
              <a:ext cx="1872" cy="1074"/>
              <a:chOff x="720" y="1584"/>
              <a:chExt cx="2592" cy="1488"/>
            </a:xfrm>
          </p:grpSpPr>
          <p:sp>
            <p:nvSpPr>
              <p:cNvPr id="28" name="Line 4"/>
              <p:cNvSpPr>
                <a:spLocks noChangeAspect="1" noChangeShapeType="1"/>
              </p:cNvSpPr>
              <p:nvPr/>
            </p:nvSpPr>
            <p:spPr bwMode="auto">
              <a:xfrm>
                <a:off x="1296" y="1584"/>
                <a:ext cx="0" cy="14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  <p:sp>
            <p:nvSpPr>
              <p:cNvPr id="29" name="Line 5"/>
              <p:cNvSpPr>
                <a:spLocks noChangeAspect="1" noChangeShapeType="1"/>
              </p:cNvSpPr>
              <p:nvPr/>
            </p:nvSpPr>
            <p:spPr bwMode="auto">
              <a:xfrm>
                <a:off x="720" y="2880"/>
                <a:ext cx="259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  <p:sp>
            <p:nvSpPr>
              <p:cNvPr id="30" name="Line 17"/>
              <p:cNvSpPr>
                <a:spLocks noChangeAspect="1" noChangeShapeType="1"/>
              </p:cNvSpPr>
              <p:nvPr/>
            </p:nvSpPr>
            <p:spPr bwMode="auto">
              <a:xfrm flipV="1">
                <a:off x="1296" y="2592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  <p:sp>
            <p:nvSpPr>
              <p:cNvPr id="31" name="Line 18"/>
              <p:cNvSpPr>
                <a:spLocks noChangeAspect="1" noChangeShapeType="1"/>
              </p:cNvSpPr>
              <p:nvPr/>
            </p:nvSpPr>
            <p:spPr bwMode="auto">
              <a:xfrm>
                <a:off x="2880" y="2784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  <p:sp>
            <p:nvSpPr>
              <p:cNvPr id="32" name="Line 19"/>
              <p:cNvSpPr>
                <a:spLocks noChangeAspect="1" noChangeShapeType="1"/>
              </p:cNvSpPr>
              <p:nvPr/>
            </p:nvSpPr>
            <p:spPr bwMode="auto">
              <a:xfrm>
                <a:off x="1680" y="2784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  <p:sp>
            <p:nvSpPr>
              <p:cNvPr id="33" name="Line 20"/>
              <p:cNvSpPr>
                <a:spLocks noChangeAspect="1" noChangeShapeType="1"/>
              </p:cNvSpPr>
              <p:nvPr/>
            </p:nvSpPr>
            <p:spPr bwMode="auto">
              <a:xfrm flipV="1">
                <a:off x="1296" y="172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</p:grpSp>
        <p:sp>
          <p:nvSpPr>
            <p:cNvPr id="9" name="Text Box 23"/>
            <p:cNvSpPr txBox="1">
              <a:spLocks noChangeAspect="1" noChangeArrowheads="1"/>
            </p:cNvSpPr>
            <p:nvPr/>
          </p:nvSpPr>
          <p:spPr bwMode="auto">
            <a:xfrm>
              <a:off x="768" y="3504"/>
              <a:ext cx="15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400" dirty="0">
                  <a:solidFill>
                    <a:schemeClr val="hlink"/>
                  </a:solidFill>
                </a:rPr>
                <a:t>World Coordinates</a:t>
              </a:r>
            </a:p>
          </p:txBody>
        </p:sp>
        <p:sp>
          <p:nvSpPr>
            <p:cNvPr id="10" name="Text Box 52"/>
            <p:cNvSpPr txBox="1">
              <a:spLocks noChangeAspect="1" noChangeArrowheads="1"/>
            </p:cNvSpPr>
            <p:nvPr/>
          </p:nvSpPr>
          <p:spPr bwMode="auto">
            <a:xfrm>
              <a:off x="1144" y="3192"/>
              <a:ext cx="53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400" dirty="0" err="1" smtClean="0"/>
                <a:t>xw</a:t>
              </a:r>
              <a:r>
                <a:rPr lang="en-US" altLang="ko-KR" sz="2400" baseline="-25000" dirty="0" err="1" smtClean="0"/>
                <a:t>min</a:t>
              </a:r>
              <a:endParaRPr lang="en-US" altLang="ko-KR" sz="2400" baseline="-25000" dirty="0"/>
            </a:p>
          </p:txBody>
        </p:sp>
        <p:sp>
          <p:nvSpPr>
            <p:cNvPr id="11" name="Text Box 53"/>
            <p:cNvSpPr txBox="1">
              <a:spLocks noChangeAspect="1" noChangeArrowheads="1"/>
            </p:cNvSpPr>
            <p:nvPr/>
          </p:nvSpPr>
          <p:spPr bwMode="auto">
            <a:xfrm>
              <a:off x="2010" y="3192"/>
              <a:ext cx="5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400" dirty="0" err="1" smtClean="0"/>
                <a:t>xw</a:t>
              </a:r>
              <a:r>
                <a:rPr lang="en-US" altLang="ko-KR" sz="2400" baseline="-25000" dirty="0" err="1" smtClean="0"/>
                <a:t>max</a:t>
              </a:r>
              <a:endParaRPr lang="en-US" altLang="ko-KR" sz="2400" baseline="-25000" dirty="0"/>
            </a:p>
          </p:txBody>
        </p:sp>
        <p:sp>
          <p:nvSpPr>
            <p:cNvPr id="12" name="Text Box 56"/>
            <p:cNvSpPr txBox="1">
              <a:spLocks noChangeAspect="1" noChangeArrowheads="1"/>
            </p:cNvSpPr>
            <p:nvPr/>
          </p:nvSpPr>
          <p:spPr bwMode="auto">
            <a:xfrm>
              <a:off x="659" y="2256"/>
              <a:ext cx="5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400"/>
                <a:t>yw</a:t>
              </a:r>
              <a:r>
                <a:rPr lang="en-US" altLang="ko-KR" sz="2400" baseline="-25000"/>
                <a:t>max</a:t>
              </a:r>
            </a:p>
          </p:txBody>
        </p:sp>
        <p:sp>
          <p:nvSpPr>
            <p:cNvPr id="13" name="Text Box 57"/>
            <p:cNvSpPr txBox="1">
              <a:spLocks noChangeAspect="1" noChangeArrowheads="1"/>
            </p:cNvSpPr>
            <p:nvPr/>
          </p:nvSpPr>
          <p:spPr bwMode="auto">
            <a:xfrm>
              <a:off x="659" y="2880"/>
              <a:ext cx="5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400"/>
                <a:t>yw</a:t>
              </a:r>
              <a:r>
                <a:rPr lang="en-US" altLang="ko-KR" sz="2400" baseline="-25000"/>
                <a:t>min</a:t>
              </a:r>
            </a:p>
          </p:txBody>
        </p:sp>
        <p:sp>
          <p:nvSpPr>
            <p:cNvPr id="14" name="Rectangle 26"/>
            <p:cNvSpPr>
              <a:spLocks noChangeAspect="1" noChangeArrowheads="1"/>
            </p:cNvSpPr>
            <p:nvPr/>
          </p:nvSpPr>
          <p:spPr bwMode="auto">
            <a:xfrm>
              <a:off x="3682" y="2395"/>
              <a:ext cx="866" cy="6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5" name="Group 37"/>
            <p:cNvGrpSpPr>
              <a:grpSpLocks noChangeAspect="1"/>
            </p:cNvGrpSpPr>
            <p:nvPr/>
          </p:nvGrpSpPr>
          <p:grpSpPr bwMode="auto">
            <a:xfrm>
              <a:off x="3267" y="2291"/>
              <a:ext cx="1489" cy="1074"/>
              <a:chOff x="3264" y="1584"/>
              <a:chExt cx="2064" cy="1488"/>
            </a:xfrm>
          </p:grpSpPr>
          <p:sp>
            <p:nvSpPr>
              <p:cNvPr id="22" name="Line 28"/>
              <p:cNvSpPr>
                <a:spLocks noChangeAspect="1" noChangeShapeType="1"/>
              </p:cNvSpPr>
              <p:nvPr/>
            </p:nvSpPr>
            <p:spPr bwMode="auto">
              <a:xfrm>
                <a:off x="3456" y="1584"/>
                <a:ext cx="0" cy="14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  <p:sp>
            <p:nvSpPr>
              <p:cNvPr id="23" name="Line 29"/>
              <p:cNvSpPr>
                <a:spLocks noChangeAspect="1" noChangeShapeType="1"/>
              </p:cNvSpPr>
              <p:nvPr/>
            </p:nvSpPr>
            <p:spPr bwMode="auto">
              <a:xfrm>
                <a:off x="3264" y="2880"/>
                <a:ext cx="20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  <p:sp>
            <p:nvSpPr>
              <p:cNvPr id="24" name="Line 30"/>
              <p:cNvSpPr>
                <a:spLocks noChangeAspect="1" noChangeShapeType="1"/>
              </p:cNvSpPr>
              <p:nvPr/>
            </p:nvSpPr>
            <p:spPr bwMode="auto">
              <a:xfrm flipV="1">
                <a:off x="3456" y="2592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  <p:sp>
            <p:nvSpPr>
              <p:cNvPr id="25" name="Line 31"/>
              <p:cNvSpPr>
                <a:spLocks noChangeAspect="1" noChangeShapeType="1"/>
              </p:cNvSpPr>
              <p:nvPr/>
            </p:nvSpPr>
            <p:spPr bwMode="auto">
              <a:xfrm>
                <a:off x="5040" y="2784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  <p:sp>
            <p:nvSpPr>
              <p:cNvPr id="26" name="Line 32"/>
              <p:cNvSpPr>
                <a:spLocks noChangeAspect="1" noChangeShapeType="1"/>
              </p:cNvSpPr>
              <p:nvPr/>
            </p:nvSpPr>
            <p:spPr bwMode="auto">
              <a:xfrm>
                <a:off x="3840" y="2784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  <p:sp>
            <p:nvSpPr>
              <p:cNvPr id="27" name="Line 33"/>
              <p:cNvSpPr>
                <a:spLocks noChangeAspect="1" noChangeShapeType="1"/>
              </p:cNvSpPr>
              <p:nvPr/>
            </p:nvSpPr>
            <p:spPr bwMode="auto">
              <a:xfrm flipV="1">
                <a:off x="3456" y="172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</p:grpSp>
        <p:sp>
          <p:nvSpPr>
            <p:cNvPr id="16" name="Freeform 36"/>
            <p:cNvSpPr>
              <a:spLocks noChangeAspect="1"/>
            </p:cNvSpPr>
            <p:nvPr/>
          </p:nvSpPr>
          <p:spPr bwMode="auto">
            <a:xfrm>
              <a:off x="3682" y="2464"/>
              <a:ext cx="866" cy="555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0" y="480"/>
                </a:cxn>
                <a:cxn ang="0">
                  <a:pos x="336" y="288"/>
                </a:cxn>
                <a:cxn ang="0">
                  <a:pos x="432" y="528"/>
                </a:cxn>
                <a:cxn ang="0">
                  <a:pos x="624" y="144"/>
                </a:cxn>
                <a:cxn ang="0">
                  <a:pos x="768" y="240"/>
                </a:cxn>
                <a:cxn ang="0">
                  <a:pos x="960" y="0"/>
                </a:cxn>
                <a:cxn ang="0">
                  <a:pos x="1200" y="384"/>
                </a:cxn>
                <a:cxn ang="0">
                  <a:pos x="1200" y="768"/>
                </a:cxn>
                <a:cxn ang="0">
                  <a:pos x="0" y="768"/>
                </a:cxn>
              </a:cxnLst>
              <a:rect l="0" t="0" r="r" b="b"/>
              <a:pathLst>
                <a:path w="1200" h="768">
                  <a:moveTo>
                    <a:pt x="0" y="768"/>
                  </a:moveTo>
                  <a:lnTo>
                    <a:pt x="0" y="480"/>
                  </a:lnTo>
                  <a:lnTo>
                    <a:pt x="336" y="288"/>
                  </a:lnTo>
                  <a:lnTo>
                    <a:pt x="432" y="528"/>
                  </a:lnTo>
                  <a:lnTo>
                    <a:pt x="624" y="144"/>
                  </a:lnTo>
                  <a:lnTo>
                    <a:pt x="768" y="240"/>
                  </a:lnTo>
                  <a:lnTo>
                    <a:pt x="960" y="0"/>
                  </a:lnTo>
                  <a:lnTo>
                    <a:pt x="1200" y="384"/>
                  </a:lnTo>
                  <a:lnTo>
                    <a:pt x="1200" y="768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7" name="Text Box 38"/>
            <p:cNvSpPr txBox="1">
              <a:spLocks noChangeAspect="1" noChangeArrowheads="1"/>
            </p:cNvSpPr>
            <p:nvPr/>
          </p:nvSpPr>
          <p:spPr bwMode="auto">
            <a:xfrm>
              <a:off x="3216" y="3504"/>
              <a:ext cx="15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400">
                  <a:solidFill>
                    <a:schemeClr val="hlink"/>
                  </a:solidFill>
                </a:rPr>
                <a:t>Device Coordinate</a:t>
              </a:r>
            </a:p>
          </p:txBody>
        </p:sp>
        <p:sp>
          <p:nvSpPr>
            <p:cNvPr id="18" name="Text Box 54"/>
            <p:cNvSpPr txBox="1">
              <a:spLocks noChangeAspect="1" noChangeArrowheads="1"/>
            </p:cNvSpPr>
            <p:nvPr/>
          </p:nvSpPr>
          <p:spPr bwMode="auto">
            <a:xfrm>
              <a:off x="3509" y="3193"/>
              <a:ext cx="5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400"/>
                <a:t>xv</a:t>
              </a:r>
              <a:r>
                <a:rPr lang="en-US" altLang="ko-KR" sz="2400" baseline="-25000"/>
                <a:t>min</a:t>
              </a:r>
            </a:p>
          </p:txBody>
        </p:sp>
        <p:sp>
          <p:nvSpPr>
            <p:cNvPr id="19" name="Text Box 55"/>
            <p:cNvSpPr txBox="1">
              <a:spLocks noChangeAspect="1" noChangeArrowheads="1"/>
            </p:cNvSpPr>
            <p:nvPr/>
          </p:nvSpPr>
          <p:spPr bwMode="auto">
            <a:xfrm>
              <a:off x="4375" y="3193"/>
              <a:ext cx="5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400"/>
                <a:t>xv</a:t>
              </a:r>
              <a:r>
                <a:rPr lang="en-US" altLang="ko-KR" sz="2400" baseline="-25000"/>
                <a:t>max</a:t>
              </a:r>
            </a:p>
          </p:txBody>
        </p:sp>
        <p:sp>
          <p:nvSpPr>
            <p:cNvPr id="20" name="Text Box 58"/>
            <p:cNvSpPr txBox="1">
              <a:spLocks noChangeAspect="1" noChangeArrowheads="1"/>
            </p:cNvSpPr>
            <p:nvPr/>
          </p:nvSpPr>
          <p:spPr bwMode="auto">
            <a:xfrm>
              <a:off x="3024" y="2256"/>
              <a:ext cx="5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400" dirty="0" err="1" smtClean="0"/>
                <a:t>yv</a:t>
              </a:r>
              <a:r>
                <a:rPr lang="en-US" altLang="ko-KR" sz="2400" baseline="-25000" dirty="0" err="1" smtClean="0"/>
                <a:t>max</a:t>
              </a:r>
              <a:endParaRPr lang="en-US" altLang="ko-KR" sz="2400" baseline="-25000" dirty="0"/>
            </a:p>
          </p:txBody>
        </p:sp>
        <p:sp>
          <p:nvSpPr>
            <p:cNvPr id="21" name="Text Box 59"/>
            <p:cNvSpPr txBox="1">
              <a:spLocks noChangeAspect="1" noChangeArrowheads="1"/>
            </p:cNvSpPr>
            <p:nvPr/>
          </p:nvSpPr>
          <p:spPr bwMode="auto">
            <a:xfrm>
              <a:off x="3024" y="2881"/>
              <a:ext cx="49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400" dirty="0" err="1" smtClean="0"/>
                <a:t>yv</a:t>
              </a:r>
              <a:r>
                <a:rPr lang="en-US" altLang="ko-KR" sz="2400" baseline="-25000" dirty="0" err="1" smtClean="0"/>
                <a:t>min</a:t>
              </a:r>
              <a:endParaRPr lang="en-US" altLang="ko-KR" sz="2400" baseline="-25000" dirty="0"/>
            </a:p>
          </p:txBody>
        </p:sp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Two-Dimensional Line Clipping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u="sng" dirty="0" smtClean="0">
                <a:solidFill>
                  <a:srgbClr val="0070C0"/>
                </a:solidFill>
              </a:rPr>
              <a:t>Cohen-Sutherland line clipping </a:t>
            </a:r>
          </a:p>
          <a:p>
            <a:r>
              <a:rPr lang="en-US" sz="2800" dirty="0" smtClean="0"/>
              <a:t>EF: region code(E) logically </a:t>
            </a:r>
            <a:r>
              <a:rPr lang="en-US" sz="2800" dirty="0" err="1" smtClean="0"/>
              <a:t>ANDed</a:t>
            </a:r>
            <a:r>
              <a:rPr lang="en-US" sz="2800" dirty="0" smtClean="0"/>
              <a:t> with region code(F) </a:t>
            </a:r>
            <a:r>
              <a:rPr lang="en-US" sz="2800" dirty="0" smtClean="0">
                <a:sym typeface="Symbol" pitchFamily="18" charset="2"/>
              </a:rPr>
              <a:t></a:t>
            </a:r>
            <a:r>
              <a:rPr lang="en-US" sz="2800" dirty="0" smtClean="0"/>
              <a:t> 0</a:t>
            </a:r>
          </a:p>
          <a:p>
            <a:pPr lvl="1"/>
            <a:r>
              <a:rPr lang="en-US" sz="2600" dirty="0" smtClean="0"/>
              <a:t>Both region codes have a 1 bit in the same place</a:t>
            </a:r>
          </a:p>
          <a:p>
            <a:pPr lvl="1"/>
            <a:r>
              <a:rPr lang="en-US" sz="2600" dirty="0" smtClean="0"/>
              <a:t>Line segment is outside of corresponding side of clipping window</a:t>
            </a:r>
          </a:p>
          <a:p>
            <a:pPr lvl="1"/>
            <a:r>
              <a:rPr lang="en-US" sz="2600" dirty="0" smtClean="0"/>
              <a:t>reject</a:t>
            </a:r>
          </a:p>
          <a:p>
            <a:endParaRPr lang="de-DE" sz="2800" dirty="0"/>
          </a:p>
        </p:txBody>
      </p:sp>
      <p:pic>
        <p:nvPicPr>
          <p:cNvPr id="4" name="Picture 4" descr="C:\BOOK\OpenGL\Paul Final\jpeg_new\AN08F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432610"/>
            <a:ext cx="5184576" cy="230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17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Two-Dimensional Line Clipping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u="sng" dirty="0" smtClean="0">
                <a:solidFill>
                  <a:srgbClr val="0070C0"/>
                </a:solidFill>
              </a:rPr>
              <a:t>Cohen-Sutherland line clipping </a:t>
            </a:r>
            <a:endParaRPr lang="en-US" dirty="0" smtClean="0"/>
          </a:p>
          <a:p>
            <a:r>
              <a:rPr lang="en-US" sz="2800" dirty="0" smtClean="0"/>
              <a:t>CD: region code (C) = 0, region code(D) </a:t>
            </a:r>
            <a:r>
              <a:rPr lang="en-US" sz="2800" dirty="0" smtClean="0">
                <a:sym typeface="Symbol" pitchFamily="18" charset="2"/>
              </a:rPr>
              <a:t></a:t>
            </a:r>
            <a:r>
              <a:rPr lang="en-US" sz="2800" dirty="0" smtClean="0"/>
              <a:t> 0</a:t>
            </a:r>
          </a:p>
          <a:p>
            <a:pPr lvl="1"/>
            <a:r>
              <a:rPr lang="en-US" sz="2600" dirty="0" smtClean="0"/>
              <a:t>Compute intersection</a:t>
            </a:r>
          </a:p>
          <a:p>
            <a:pPr lvl="1"/>
            <a:r>
              <a:rPr lang="en-US" sz="2600" dirty="0" smtClean="0"/>
              <a:t>Location of 1 in region code(D) determines which edge to intersect with</a:t>
            </a:r>
          </a:p>
          <a:p>
            <a:pPr lvl="1"/>
            <a:r>
              <a:rPr lang="en-US" sz="2600" dirty="0" smtClean="0"/>
              <a:t>Note if there were a segment from a point with 2 ones in region code, we might have to do two intersections</a:t>
            </a:r>
            <a:endParaRPr lang="de-DE" sz="2600" dirty="0"/>
          </a:p>
        </p:txBody>
      </p:sp>
      <p:pic>
        <p:nvPicPr>
          <p:cNvPr id="4" name="Picture 4" descr="C:\BOOK\OpenGL\Paul Final\jpeg_new\AN08F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1855" y="4869160"/>
            <a:ext cx="4042553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Two-Dimensional Line Clipping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u="sng" dirty="0" smtClean="0">
                <a:solidFill>
                  <a:srgbClr val="0070C0"/>
                </a:solidFill>
              </a:rPr>
              <a:t>Cohen-Sutherland line clipping </a:t>
            </a:r>
            <a:endParaRPr lang="en-US" dirty="0" smtClean="0"/>
          </a:p>
          <a:p>
            <a:r>
              <a:rPr lang="en-US" sz="2800" dirty="0" smtClean="0"/>
              <a:t>GH and IJ: same region codes, neither zero but logical AND yields zero</a:t>
            </a:r>
          </a:p>
          <a:p>
            <a:r>
              <a:rPr lang="en-US" sz="2800" dirty="0" smtClean="0"/>
              <a:t>Shorten line segment by intersecting with one of sides of window</a:t>
            </a:r>
          </a:p>
          <a:p>
            <a:r>
              <a:rPr lang="en-US" sz="2800" dirty="0" smtClean="0"/>
              <a:t>Compute region code of intersection (new endpoint of shortened line segment)</a:t>
            </a:r>
          </a:p>
          <a:p>
            <a:r>
              <a:rPr lang="en-US" sz="2800" dirty="0" smtClean="0"/>
              <a:t>Re-execute algorithm</a:t>
            </a:r>
          </a:p>
          <a:p>
            <a:endParaRPr lang="de-DE" sz="2800" dirty="0"/>
          </a:p>
        </p:txBody>
      </p:sp>
      <p:pic>
        <p:nvPicPr>
          <p:cNvPr id="4" name="Picture 4" descr="C:\BOOK\OpenGL\Paul Final\jpeg_new\AN08F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9425" y="4725144"/>
            <a:ext cx="4197071" cy="186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Two-Dimensional Line Clipping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sz="2800" dirty="0" smtClean="0"/>
              <a:t>Consider the line P</a:t>
            </a:r>
            <a:r>
              <a:rPr lang="en-IE" sz="2800" baseline="-25000" dirty="0" smtClean="0"/>
              <a:t>9</a:t>
            </a:r>
            <a:r>
              <a:rPr lang="en-IE" sz="2800" dirty="0" smtClean="0"/>
              <a:t> to P</a:t>
            </a:r>
            <a:r>
              <a:rPr lang="en-IE" sz="2800" baseline="-25000" dirty="0" smtClean="0"/>
              <a:t>10</a:t>
            </a:r>
            <a:r>
              <a:rPr lang="en-IE" sz="2800" dirty="0" smtClean="0"/>
              <a:t> below</a:t>
            </a:r>
          </a:p>
          <a:p>
            <a:pPr lvl="1"/>
            <a:r>
              <a:rPr lang="en-IE" dirty="0" smtClean="0"/>
              <a:t>Start at P</a:t>
            </a:r>
            <a:r>
              <a:rPr lang="en-IE" baseline="-25000" dirty="0" smtClean="0"/>
              <a:t>10</a:t>
            </a:r>
          </a:p>
          <a:p>
            <a:pPr lvl="1"/>
            <a:r>
              <a:rPr lang="en-IE" dirty="0" smtClean="0"/>
              <a:t>From the region codes </a:t>
            </a:r>
            <a:br>
              <a:rPr lang="en-IE" dirty="0" smtClean="0"/>
            </a:br>
            <a:r>
              <a:rPr lang="en-IE" dirty="0" smtClean="0"/>
              <a:t>of the two end-points we </a:t>
            </a:r>
            <a:br>
              <a:rPr lang="en-IE" dirty="0" smtClean="0"/>
            </a:br>
            <a:r>
              <a:rPr lang="en-IE" dirty="0" smtClean="0"/>
              <a:t>know the line doesn’t </a:t>
            </a:r>
            <a:br>
              <a:rPr lang="en-IE" dirty="0" smtClean="0"/>
            </a:br>
            <a:r>
              <a:rPr lang="en-IE" dirty="0" smtClean="0"/>
              <a:t>cross the left or right </a:t>
            </a:r>
            <a:br>
              <a:rPr lang="en-IE" dirty="0" smtClean="0"/>
            </a:br>
            <a:r>
              <a:rPr lang="en-IE" dirty="0" smtClean="0"/>
              <a:t>boundary</a:t>
            </a:r>
          </a:p>
          <a:p>
            <a:pPr lvl="1"/>
            <a:r>
              <a:rPr lang="en-IE" dirty="0" smtClean="0"/>
              <a:t>Calculate the </a:t>
            </a:r>
            <a:br>
              <a:rPr lang="en-IE" dirty="0" smtClean="0"/>
            </a:br>
            <a:r>
              <a:rPr lang="en-IE" dirty="0" smtClean="0"/>
              <a:t>intersection of the line with the bottom boundary to generate point P</a:t>
            </a:r>
            <a:r>
              <a:rPr lang="en-IE" baseline="-25000" dirty="0" smtClean="0"/>
              <a:t>10</a:t>
            </a:r>
            <a:r>
              <a:rPr lang="en-IE" dirty="0" smtClean="0">
                <a:cs typeface="Arial" pitchFamily="34" charset="0"/>
              </a:rPr>
              <a:t>’</a:t>
            </a:r>
          </a:p>
          <a:p>
            <a:pPr lvl="1"/>
            <a:r>
              <a:rPr lang="en-IE" dirty="0" smtClean="0">
                <a:cs typeface="Arial" pitchFamily="34" charset="0"/>
              </a:rPr>
              <a:t>The line P</a:t>
            </a:r>
            <a:r>
              <a:rPr lang="en-IE" baseline="-25000" dirty="0" smtClean="0">
                <a:cs typeface="Arial" pitchFamily="34" charset="0"/>
              </a:rPr>
              <a:t>9</a:t>
            </a:r>
            <a:r>
              <a:rPr lang="en-IE" dirty="0" smtClean="0">
                <a:cs typeface="Arial" pitchFamily="34" charset="0"/>
              </a:rPr>
              <a:t> to P</a:t>
            </a:r>
            <a:r>
              <a:rPr lang="en-IE" baseline="-25000" dirty="0" smtClean="0">
                <a:cs typeface="Arial" pitchFamily="34" charset="0"/>
              </a:rPr>
              <a:t>10</a:t>
            </a:r>
            <a:r>
              <a:rPr lang="en-IE" dirty="0" smtClean="0">
                <a:cs typeface="Arial" pitchFamily="34" charset="0"/>
              </a:rPr>
              <a:t>’ is completely inside the window so is retained</a:t>
            </a:r>
            <a:endParaRPr lang="en-GB" dirty="0" smtClean="0"/>
          </a:p>
          <a:p>
            <a:endParaRPr lang="de-DE" dirty="0"/>
          </a:p>
        </p:txBody>
      </p:sp>
      <p:sp>
        <p:nvSpPr>
          <p:cNvPr id="5" name="Line 31"/>
          <p:cNvSpPr>
            <a:spLocks noChangeShapeType="1"/>
          </p:cNvSpPr>
          <p:nvPr/>
        </p:nvSpPr>
        <p:spPr bwMode="auto">
          <a:xfrm rot="16200000" flipH="1">
            <a:off x="5184213" y="3251617"/>
            <a:ext cx="26378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" name="Line 32"/>
          <p:cNvSpPr>
            <a:spLocks noChangeShapeType="1"/>
          </p:cNvSpPr>
          <p:nvPr/>
        </p:nvSpPr>
        <p:spPr bwMode="auto">
          <a:xfrm rot="16200000" flipH="1">
            <a:off x="7009004" y="3267657"/>
            <a:ext cx="2671337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 flipH="1">
            <a:off x="5952468" y="2537122"/>
            <a:ext cx="2892526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" name="Line 34"/>
          <p:cNvSpPr>
            <a:spLocks noChangeShapeType="1"/>
          </p:cNvSpPr>
          <p:nvPr/>
        </p:nvSpPr>
        <p:spPr bwMode="auto">
          <a:xfrm flipH="1">
            <a:off x="5990393" y="3853834"/>
            <a:ext cx="286627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" name="Line 35"/>
          <p:cNvSpPr>
            <a:spLocks noChangeShapeType="1"/>
          </p:cNvSpPr>
          <p:nvPr/>
        </p:nvSpPr>
        <p:spPr bwMode="auto">
          <a:xfrm>
            <a:off x="5476944" y="4644153"/>
            <a:ext cx="337680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0" name="Line 36"/>
          <p:cNvSpPr>
            <a:spLocks noChangeShapeType="1"/>
          </p:cNvSpPr>
          <p:nvPr/>
        </p:nvSpPr>
        <p:spPr bwMode="auto">
          <a:xfrm flipV="1">
            <a:off x="5907249" y="1931988"/>
            <a:ext cx="0" cy="304170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6502383" y="2523998"/>
            <a:ext cx="1843748" cy="132983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Line 38"/>
          <p:cNvSpPr>
            <a:spLocks noChangeShapeType="1"/>
          </p:cNvSpPr>
          <p:nvPr/>
        </p:nvSpPr>
        <p:spPr bwMode="auto">
          <a:xfrm flipH="1">
            <a:off x="5808060" y="2532747"/>
            <a:ext cx="1837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" name="Line 39"/>
          <p:cNvSpPr>
            <a:spLocks noChangeShapeType="1"/>
          </p:cNvSpPr>
          <p:nvPr/>
        </p:nvSpPr>
        <p:spPr bwMode="auto">
          <a:xfrm flipH="1">
            <a:off x="5808060" y="3855292"/>
            <a:ext cx="1837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4" name="Line 40"/>
          <p:cNvSpPr>
            <a:spLocks noChangeShapeType="1"/>
          </p:cNvSpPr>
          <p:nvPr/>
        </p:nvSpPr>
        <p:spPr bwMode="auto">
          <a:xfrm>
            <a:off x="6506759" y="4549373"/>
            <a:ext cx="0" cy="20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" name="Line 41"/>
          <p:cNvSpPr>
            <a:spLocks noChangeShapeType="1"/>
          </p:cNvSpPr>
          <p:nvPr/>
        </p:nvSpPr>
        <p:spPr bwMode="auto">
          <a:xfrm>
            <a:off x="8344673" y="4549373"/>
            <a:ext cx="0" cy="20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5280025" y="2335897"/>
            <a:ext cx="751211" cy="365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wy</a:t>
            </a:r>
            <a:r>
              <a:rPr lang="en-IE" baseline="-25000"/>
              <a:t>max</a:t>
            </a:r>
            <a:endParaRPr lang="en-US"/>
          </a:p>
        </p:txBody>
      </p:sp>
      <p:sp>
        <p:nvSpPr>
          <p:cNvPr id="17" name="Text Box 43"/>
          <p:cNvSpPr txBox="1">
            <a:spLocks noChangeArrowheads="1"/>
          </p:cNvSpPr>
          <p:nvPr/>
        </p:nvSpPr>
        <p:spPr bwMode="auto">
          <a:xfrm>
            <a:off x="5280025" y="3655525"/>
            <a:ext cx="707451" cy="36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wy</a:t>
            </a:r>
            <a:r>
              <a:rPr lang="en-IE" baseline="-25000"/>
              <a:t>min</a:t>
            </a:r>
            <a:endParaRPr lang="en-US"/>
          </a:p>
        </p:txBody>
      </p:sp>
      <p:sp>
        <p:nvSpPr>
          <p:cNvPr id="18" name="Text Box 44"/>
          <p:cNvSpPr txBox="1">
            <a:spLocks noChangeArrowheads="1"/>
          </p:cNvSpPr>
          <p:nvPr/>
        </p:nvSpPr>
        <p:spPr bwMode="auto">
          <a:xfrm>
            <a:off x="6198982" y="4641237"/>
            <a:ext cx="708909" cy="36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wx</a:t>
            </a:r>
            <a:r>
              <a:rPr lang="en-IE" baseline="-25000"/>
              <a:t>min</a:t>
            </a:r>
            <a:endParaRPr lang="en-US"/>
          </a:p>
        </p:txBody>
      </p:sp>
      <p:sp>
        <p:nvSpPr>
          <p:cNvPr id="19" name="Text Box 45"/>
          <p:cNvSpPr txBox="1">
            <a:spLocks noChangeArrowheads="1"/>
          </p:cNvSpPr>
          <p:nvPr/>
        </p:nvSpPr>
        <p:spPr bwMode="auto">
          <a:xfrm>
            <a:off x="8039813" y="4642695"/>
            <a:ext cx="749752" cy="36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wx</a:t>
            </a:r>
            <a:r>
              <a:rPr lang="en-IE" baseline="-25000"/>
              <a:t>max</a:t>
            </a:r>
            <a:endParaRPr lang="en-US"/>
          </a:p>
        </p:txBody>
      </p:sp>
      <p:sp>
        <p:nvSpPr>
          <p:cNvPr id="20" name="Text Box 46"/>
          <p:cNvSpPr txBox="1">
            <a:spLocks noChangeArrowheads="1"/>
          </p:cNvSpPr>
          <p:nvPr/>
        </p:nvSpPr>
        <p:spPr bwMode="auto">
          <a:xfrm>
            <a:off x="6937064" y="2133213"/>
            <a:ext cx="997724" cy="36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Window</a:t>
            </a:r>
            <a:endParaRPr lang="en-US"/>
          </a:p>
        </p:txBody>
      </p:sp>
      <p:sp>
        <p:nvSpPr>
          <p:cNvPr id="21" name="Line 47"/>
          <p:cNvSpPr>
            <a:spLocks noChangeShapeType="1"/>
          </p:cNvSpPr>
          <p:nvPr/>
        </p:nvSpPr>
        <p:spPr bwMode="auto">
          <a:xfrm>
            <a:off x="6837875" y="3632195"/>
            <a:ext cx="433222" cy="784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2" name="Text Box 48"/>
          <p:cNvSpPr txBox="1">
            <a:spLocks noChangeArrowheads="1"/>
          </p:cNvSpPr>
          <p:nvPr/>
        </p:nvSpPr>
        <p:spPr bwMode="auto">
          <a:xfrm>
            <a:off x="7285685" y="4275241"/>
            <a:ext cx="990431" cy="30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10</a:t>
            </a:r>
            <a:r>
              <a:rPr lang="en-IE" sz="1400" b="1"/>
              <a:t> [0100]</a:t>
            </a:r>
            <a:endParaRPr lang="en-US" sz="1400" b="1"/>
          </a:p>
        </p:txBody>
      </p:sp>
      <p:sp>
        <p:nvSpPr>
          <p:cNvPr id="23" name="Text Box 49"/>
          <p:cNvSpPr txBox="1">
            <a:spLocks noChangeArrowheads="1"/>
          </p:cNvSpPr>
          <p:nvPr/>
        </p:nvSpPr>
        <p:spPr bwMode="auto">
          <a:xfrm>
            <a:off x="6832041" y="3356992"/>
            <a:ext cx="927709" cy="30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9</a:t>
            </a:r>
            <a:r>
              <a:rPr lang="en-IE" sz="1400" b="1"/>
              <a:t> [0000]</a:t>
            </a:r>
            <a:endParaRPr lang="en-US" sz="1400" b="1"/>
          </a:p>
        </p:txBody>
      </p:sp>
      <p:sp>
        <p:nvSpPr>
          <p:cNvPr id="24" name="Text Box 50"/>
          <p:cNvSpPr txBox="1">
            <a:spLocks noChangeArrowheads="1"/>
          </p:cNvSpPr>
          <p:nvPr/>
        </p:nvSpPr>
        <p:spPr bwMode="auto">
          <a:xfrm>
            <a:off x="6989576" y="3837795"/>
            <a:ext cx="1040026" cy="30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>
                <a:solidFill>
                  <a:srgbClr val="3333CC"/>
                </a:solidFill>
              </a:rPr>
              <a:t>P</a:t>
            </a:r>
            <a:r>
              <a:rPr lang="en-IE" sz="1400" b="1" baseline="-25000">
                <a:solidFill>
                  <a:srgbClr val="3333CC"/>
                </a:solidFill>
              </a:rPr>
              <a:t>10</a:t>
            </a:r>
            <a:r>
              <a:rPr lang="en-IE" sz="1400" b="1">
                <a:solidFill>
                  <a:srgbClr val="3333CC"/>
                </a:solidFill>
              </a:rPr>
              <a:t>’ [0000]</a:t>
            </a:r>
            <a:endParaRPr lang="en-US" sz="1400" b="1">
              <a:solidFill>
                <a:srgbClr val="3333CC"/>
              </a:solidFill>
            </a:endParaRPr>
          </a:p>
        </p:txBody>
      </p:sp>
      <p:sp>
        <p:nvSpPr>
          <p:cNvPr id="25" name="Oval 51"/>
          <p:cNvSpPr>
            <a:spLocks noChangeArrowheads="1"/>
          </p:cNvSpPr>
          <p:nvPr/>
        </p:nvSpPr>
        <p:spPr bwMode="auto">
          <a:xfrm>
            <a:off x="6922478" y="3817380"/>
            <a:ext cx="65640" cy="65617"/>
          </a:xfrm>
          <a:prstGeom prst="ellipse">
            <a:avLst/>
          </a:pr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" name="Line 52"/>
          <p:cNvSpPr>
            <a:spLocks noChangeShapeType="1"/>
          </p:cNvSpPr>
          <p:nvPr/>
        </p:nvSpPr>
        <p:spPr bwMode="auto">
          <a:xfrm>
            <a:off x="6840793" y="3626362"/>
            <a:ext cx="113776" cy="234763"/>
          </a:xfrm>
          <a:prstGeom prst="line">
            <a:avLst/>
          </a:prstGeom>
          <a:noFill/>
          <a:ln w="25400">
            <a:solidFill>
              <a:srgbClr val="3333CC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7" name="Text Box 53"/>
          <p:cNvSpPr txBox="1">
            <a:spLocks noChangeArrowheads="1"/>
          </p:cNvSpPr>
          <p:nvPr/>
        </p:nvSpPr>
        <p:spPr bwMode="auto">
          <a:xfrm>
            <a:off x="6826206" y="3356992"/>
            <a:ext cx="927709" cy="30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>
                <a:solidFill>
                  <a:srgbClr val="3333CC"/>
                </a:solidFill>
              </a:rPr>
              <a:t>P</a:t>
            </a:r>
            <a:r>
              <a:rPr lang="en-IE" sz="1400" b="1" baseline="-25000" dirty="0">
                <a:solidFill>
                  <a:srgbClr val="3333CC"/>
                </a:solidFill>
              </a:rPr>
              <a:t>9</a:t>
            </a:r>
            <a:r>
              <a:rPr lang="en-IE" sz="1400" b="1" dirty="0">
                <a:solidFill>
                  <a:srgbClr val="3333CC"/>
                </a:solidFill>
              </a:rPr>
              <a:t> [0000]</a:t>
            </a:r>
            <a:endParaRPr lang="en-US" sz="1400" b="1" dirty="0">
              <a:solidFill>
                <a:srgbClr val="33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23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6" grpId="0" animBg="1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Two-Dimensional Line Clipping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de-DE" dirty="0" smtClean="0"/>
              <a:t> </a:t>
            </a:r>
            <a:r>
              <a:rPr lang="en-IE" dirty="0" smtClean="0"/>
              <a:t>Consider the line P</a:t>
            </a:r>
            <a:r>
              <a:rPr lang="en-IE" baseline="-25000" dirty="0" smtClean="0"/>
              <a:t>3</a:t>
            </a:r>
            <a:r>
              <a:rPr lang="en-IE" dirty="0" smtClean="0"/>
              <a:t> to P</a:t>
            </a:r>
            <a:r>
              <a:rPr lang="en-IE" baseline="-25000" dirty="0" smtClean="0"/>
              <a:t>4</a:t>
            </a:r>
            <a:r>
              <a:rPr lang="en-IE" dirty="0" smtClean="0"/>
              <a:t> below</a:t>
            </a:r>
          </a:p>
          <a:p>
            <a:pPr lvl="1"/>
            <a:r>
              <a:rPr lang="en-IE" dirty="0" smtClean="0"/>
              <a:t>Start at P</a:t>
            </a:r>
            <a:r>
              <a:rPr lang="en-IE" baseline="-25000" dirty="0" smtClean="0"/>
              <a:t>4</a:t>
            </a:r>
          </a:p>
          <a:p>
            <a:pPr lvl="1"/>
            <a:r>
              <a:rPr lang="en-IE" dirty="0" smtClean="0"/>
              <a:t>From the region codes </a:t>
            </a:r>
            <a:br>
              <a:rPr lang="en-IE" dirty="0" smtClean="0"/>
            </a:br>
            <a:r>
              <a:rPr lang="en-IE" dirty="0" smtClean="0"/>
              <a:t>of the two end-points </a:t>
            </a:r>
            <a:br>
              <a:rPr lang="en-IE" dirty="0" smtClean="0"/>
            </a:br>
            <a:r>
              <a:rPr lang="en-IE" dirty="0" smtClean="0"/>
              <a:t>we know the line </a:t>
            </a:r>
            <a:br>
              <a:rPr lang="en-IE" dirty="0" smtClean="0"/>
            </a:br>
            <a:r>
              <a:rPr lang="en-IE" dirty="0" smtClean="0"/>
              <a:t>crosses the left </a:t>
            </a:r>
            <a:br>
              <a:rPr lang="en-IE" dirty="0" smtClean="0"/>
            </a:br>
            <a:r>
              <a:rPr lang="en-IE" dirty="0" smtClean="0"/>
              <a:t>boundary so calculate </a:t>
            </a:r>
            <a:br>
              <a:rPr lang="en-IE" dirty="0" smtClean="0"/>
            </a:br>
            <a:r>
              <a:rPr lang="en-IE" dirty="0" smtClean="0"/>
              <a:t>the intersection point to </a:t>
            </a:r>
            <a:br>
              <a:rPr lang="en-IE" dirty="0" smtClean="0"/>
            </a:br>
            <a:r>
              <a:rPr lang="en-IE" dirty="0" smtClean="0"/>
              <a:t>generate P</a:t>
            </a:r>
            <a:r>
              <a:rPr lang="en-IE" baseline="-25000" dirty="0" smtClean="0"/>
              <a:t>3</a:t>
            </a:r>
            <a:r>
              <a:rPr lang="en-IE" dirty="0" smtClean="0"/>
              <a:t>’</a:t>
            </a:r>
          </a:p>
          <a:p>
            <a:pPr lvl="1"/>
            <a:r>
              <a:rPr lang="en-IE" dirty="0" smtClean="0">
                <a:cs typeface="Arial" pitchFamily="34" charset="0"/>
              </a:rPr>
              <a:t>The line P</a:t>
            </a:r>
            <a:r>
              <a:rPr lang="en-IE" baseline="-25000" dirty="0">
                <a:cs typeface="Arial" pitchFamily="34" charset="0"/>
              </a:rPr>
              <a:t>4</a:t>
            </a:r>
            <a:r>
              <a:rPr lang="en-IE" dirty="0" smtClean="0">
                <a:cs typeface="Arial" pitchFamily="34" charset="0"/>
              </a:rPr>
              <a:t> to P</a:t>
            </a:r>
            <a:r>
              <a:rPr lang="en-IE" baseline="-25000" dirty="0" smtClean="0">
                <a:cs typeface="Arial" pitchFamily="34" charset="0"/>
              </a:rPr>
              <a:t>3</a:t>
            </a:r>
            <a:r>
              <a:rPr lang="en-IE" dirty="0" smtClean="0">
                <a:cs typeface="Arial" pitchFamily="34" charset="0"/>
              </a:rPr>
              <a:t>’ is completely outside the window so is clipped</a:t>
            </a:r>
            <a:endParaRPr lang="en-GB" dirty="0" smtClean="0"/>
          </a:p>
          <a:p>
            <a:endParaRPr lang="de-DE" dirty="0" smtClean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rot="16200000" flipH="1">
            <a:off x="5175250" y="3569544"/>
            <a:ext cx="2871788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rot="16200000" flipH="1">
            <a:off x="7161213" y="3587006"/>
            <a:ext cx="29083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5741988" y="2791669"/>
            <a:ext cx="3148013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5783263" y="4225181"/>
            <a:ext cx="3119438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5224463" y="5085606"/>
            <a:ext cx="3675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5692775" y="2132856"/>
            <a:ext cx="0" cy="3311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610350" y="2777381"/>
            <a:ext cx="2006600" cy="14478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5584825" y="2786906"/>
            <a:ext cx="200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5584825" y="4226769"/>
            <a:ext cx="200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6615113" y="4982419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8615363" y="4982419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010150" y="2571006"/>
            <a:ext cx="750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wy</a:t>
            </a:r>
            <a:r>
              <a:rPr lang="en-IE" baseline="-25000"/>
              <a:t>max</a:t>
            </a:r>
            <a:endParaRPr lang="en-US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010150" y="4009281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wy</a:t>
            </a:r>
            <a:r>
              <a:rPr lang="en-IE" baseline="-25000"/>
              <a:t>min</a:t>
            </a:r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280150" y="5082431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wx</a:t>
            </a:r>
            <a:r>
              <a:rPr lang="en-IE" baseline="-25000"/>
              <a:t>min</a:t>
            </a:r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8281988" y="5084019"/>
            <a:ext cx="750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wx</a:t>
            </a:r>
            <a:r>
              <a:rPr lang="en-IE" baseline="-25000"/>
              <a:t>max</a:t>
            </a:r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7083425" y="2415431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Window</a:t>
            </a:r>
            <a:endParaRPr lang="en-US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5688013" y="2312244"/>
            <a:ext cx="9092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>
                <a:solidFill>
                  <a:srgbClr val="FF0000"/>
                </a:solidFill>
              </a:rPr>
              <a:t>P</a:t>
            </a:r>
            <a:r>
              <a:rPr lang="en-IE" sz="1400" b="1" baseline="-25000" dirty="0" smtClean="0">
                <a:solidFill>
                  <a:srgbClr val="FF0000"/>
                </a:solidFill>
              </a:rPr>
              <a:t>3</a:t>
            </a:r>
            <a:r>
              <a:rPr lang="en-IE" sz="1400" b="1" smtClean="0">
                <a:solidFill>
                  <a:srgbClr val="FF0000"/>
                </a:solidFill>
              </a:rPr>
              <a:t>’ [1000]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 flipV="1">
            <a:off x="6078538" y="2307481"/>
            <a:ext cx="808038" cy="722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5708650" y="3032969"/>
            <a:ext cx="927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3</a:t>
            </a:r>
            <a:r>
              <a:rPr lang="en-IE" sz="1400" b="1"/>
              <a:t> [0001]</a:t>
            </a:r>
            <a:endParaRPr lang="en-US" sz="1400" b="1"/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6905625" y="2175719"/>
            <a:ext cx="909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4 </a:t>
            </a:r>
            <a:r>
              <a:rPr lang="en-IE" sz="1400" b="1"/>
              <a:t>[1000]</a:t>
            </a:r>
            <a:endParaRPr lang="en-US" sz="1400" b="1"/>
          </a:p>
        </p:txBody>
      </p:sp>
      <p:sp>
        <p:nvSpPr>
          <p:cNvPr id="25" name="Oval 25"/>
          <p:cNvSpPr>
            <a:spLocks noChangeArrowheads="1"/>
          </p:cNvSpPr>
          <p:nvPr/>
        </p:nvSpPr>
        <p:spPr bwMode="auto">
          <a:xfrm>
            <a:off x="6572250" y="2517031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V="1">
            <a:off x="6078538" y="2551956"/>
            <a:ext cx="533400" cy="4778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5710238" y="3034556"/>
            <a:ext cx="927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>
                <a:solidFill>
                  <a:srgbClr val="FF0000"/>
                </a:solidFill>
              </a:rPr>
              <a:t>P</a:t>
            </a:r>
            <a:r>
              <a:rPr lang="en-IE" sz="1400" b="1" baseline="-25000">
                <a:solidFill>
                  <a:srgbClr val="FF0000"/>
                </a:solidFill>
              </a:rPr>
              <a:t>3</a:t>
            </a:r>
            <a:r>
              <a:rPr lang="en-IE" sz="1400" b="1">
                <a:solidFill>
                  <a:srgbClr val="FF0000"/>
                </a:solidFill>
              </a:rPr>
              <a:t> [0001]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24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/>
      <p:bldP spid="25" grpId="0" animBg="1"/>
      <p:bldP spid="26" grpId="1" animBg="1"/>
      <p:bldP spid="27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Two-Dimensional Line Clipping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70388" cy="49971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E" sz="2800" dirty="0" smtClean="0"/>
              <a:t>Consider the line P</a:t>
            </a:r>
            <a:r>
              <a:rPr lang="en-IE" sz="2800" baseline="-25000" dirty="0" smtClean="0"/>
              <a:t>7</a:t>
            </a:r>
            <a:r>
              <a:rPr lang="en-IE" sz="2800" dirty="0" smtClean="0"/>
              <a:t> to P</a:t>
            </a:r>
            <a:r>
              <a:rPr lang="en-IE" sz="2800" baseline="-25000" dirty="0" smtClean="0"/>
              <a:t>8</a:t>
            </a:r>
            <a:r>
              <a:rPr lang="en-IE" sz="2800" dirty="0" smtClean="0"/>
              <a:t> below</a:t>
            </a:r>
          </a:p>
          <a:p>
            <a:pPr lvl="1"/>
            <a:r>
              <a:rPr lang="en-IE" dirty="0" smtClean="0"/>
              <a:t>Start at P</a:t>
            </a:r>
            <a:r>
              <a:rPr lang="en-IE" baseline="-25000" dirty="0" smtClean="0"/>
              <a:t>7</a:t>
            </a:r>
          </a:p>
          <a:p>
            <a:pPr lvl="1"/>
            <a:r>
              <a:rPr lang="en-IE" dirty="0" smtClean="0"/>
              <a:t>From the two region </a:t>
            </a:r>
            <a:br>
              <a:rPr lang="en-IE" dirty="0" smtClean="0"/>
            </a:br>
            <a:r>
              <a:rPr lang="en-IE" dirty="0" smtClean="0"/>
              <a:t>codes of the two </a:t>
            </a:r>
            <a:br>
              <a:rPr lang="en-IE" dirty="0" smtClean="0"/>
            </a:br>
            <a:r>
              <a:rPr lang="en-IE" dirty="0" smtClean="0"/>
              <a:t>end-points we know </a:t>
            </a:r>
            <a:br>
              <a:rPr lang="en-IE" dirty="0" smtClean="0"/>
            </a:br>
            <a:r>
              <a:rPr lang="en-IE" dirty="0" smtClean="0"/>
              <a:t>the line crosses the </a:t>
            </a:r>
            <a:br>
              <a:rPr lang="en-IE" dirty="0" smtClean="0"/>
            </a:br>
            <a:r>
              <a:rPr lang="en-IE" dirty="0" smtClean="0"/>
              <a:t>left boundary so </a:t>
            </a:r>
            <a:br>
              <a:rPr lang="en-IE" dirty="0" smtClean="0"/>
            </a:br>
            <a:r>
              <a:rPr lang="en-IE" dirty="0" smtClean="0"/>
              <a:t>calculate the </a:t>
            </a:r>
            <a:br>
              <a:rPr lang="en-IE" dirty="0" smtClean="0"/>
            </a:br>
            <a:r>
              <a:rPr lang="en-IE" dirty="0" smtClean="0"/>
              <a:t>intersection point to </a:t>
            </a:r>
            <a:br>
              <a:rPr lang="en-IE" dirty="0" smtClean="0"/>
            </a:br>
            <a:r>
              <a:rPr lang="en-IE" dirty="0" smtClean="0"/>
              <a:t>generate P</a:t>
            </a:r>
            <a:r>
              <a:rPr lang="en-IE" baseline="-25000" dirty="0" smtClean="0"/>
              <a:t>7</a:t>
            </a:r>
            <a:r>
              <a:rPr lang="en-IE" dirty="0" smtClean="0"/>
              <a:t>’ and crosses the right boundary </a:t>
            </a:r>
            <a:r>
              <a:rPr lang="en-IE" dirty="0"/>
              <a:t>so </a:t>
            </a:r>
            <a:br>
              <a:rPr lang="en-IE" dirty="0"/>
            </a:br>
            <a:r>
              <a:rPr lang="en-IE" dirty="0"/>
              <a:t>calculate the </a:t>
            </a:r>
            <a:br>
              <a:rPr lang="en-IE" dirty="0"/>
            </a:br>
            <a:r>
              <a:rPr lang="en-IE" dirty="0"/>
              <a:t>intersection point to </a:t>
            </a:r>
            <a:br>
              <a:rPr lang="en-IE" dirty="0"/>
            </a:br>
            <a:r>
              <a:rPr lang="en-IE" dirty="0"/>
              <a:t>generate </a:t>
            </a:r>
            <a:r>
              <a:rPr lang="en-IE" dirty="0" smtClean="0"/>
              <a:t>P</a:t>
            </a:r>
            <a:r>
              <a:rPr lang="en-IE" baseline="-25000" dirty="0" smtClean="0"/>
              <a:t>8</a:t>
            </a:r>
            <a:r>
              <a:rPr lang="en-IE" dirty="0" smtClean="0"/>
              <a:t>’ 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de-DE" sz="2800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rot="16200000" flipH="1">
            <a:off x="4778375" y="3708053"/>
            <a:ext cx="2871788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rot="16200000" flipH="1">
            <a:off x="6764338" y="3725515"/>
            <a:ext cx="29083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5345113" y="2930178"/>
            <a:ext cx="3148013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5386388" y="4363690"/>
            <a:ext cx="3119438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827588" y="5224115"/>
            <a:ext cx="3675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5295900" y="2271365"/>
            <a:ext cx="0" cy="3311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213475" y="2915890"/>
            <a:ext cx="2006600" cy="14478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5187950" y="2925415"/>
            <a:ext cx="200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5187950" y="4365278"/>
            <a:ext cx="200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6218238" y="5120928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8218488" y="5120928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613275" y="2709515"/>
            <a:ext cx="750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wy</a:t>
            </a:r>
            <a:r>
              <a:rPr lang="en-IE" baseline="-25000"/>
              <a:t>max</a:t>
            </a:r>
            <a:endParaRPr lang="en-US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613275" y="4147790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wy</a:t>
            </a:r>
            <a:r>
              <a:rPr lang="en-IE" baseline="-25000"/>
              <a:t>min</a:t>
            </a:r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883275" y="5220940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wx</a:t>
            </a:r>
            <a:r>
              <a:rPr lang="en-IE" baseline="-25000"/>
              <a:t>min</a:t>
            </a:r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7885113" y="5222528"/>
            <a:ext cx="750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wx</a:t>
            </a:r>
            <a:r>
              <a:rPr lang="en-IE" baseline="-25000"/>
              <a:t>max</a:t>
            </a:r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686550" y="255394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Window</a:t>
            </a:r>
            <a:endParaRPr lang="en-US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6189663" y="3493740"/>
            <a:ext cx="9763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>
                <a:solidFill>
                  <a:srgbClr val="3333CC"/>
                </a:solidFill>
              </a:rPr>
              <a:t>P</a:t>
            </a:r>
            <a:r>
              <a:rPr lang="en-IE" sz="1400" b="1" baseline="-25000">
                <a:solidFill>
                  <a:srgbClr val="3333CC"/>
                </a:solidFill>
              </a:rPr>
              <a:t>7</a:t>
            </a:r>
            <a:r>
              <a:rPr lang="en-IE" sz="1400" b="1">
                <a:solidFill>
                  <a:srgbClr val="3333CC"/>
                </a:solidFill>
              </a:rPr>
              <a:t>’ [0000]</a:t>
            </a:r>
            <a:endParaRPr lang="en-US" sz="1400" b="1">
              <a:solidFill>
                <a:srgbClr val="3333CC"/>
              </a:solidFill>
            </a:endParaRPr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>
            <a:off x="5681663" y="3714403"/>
            <a:ext cx="3195638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5254625" y="3754090"/>
            <a:ext cx="927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7</a:t>
            </a:r>
            <a:r>
              <a:rPr lang="en-IE" sz="1400" b="1"/>
              <a:t> [0001]</a:t>
            </a:r>
            <a:endParaRPr lang="en-US" sz="1400" b="1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8280400" y="3731865"/>
            <a:ext cx="927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/>
              <a:t>P</a:t>
            </a:r>
            <a:r>
              <a:rPr lang="en-IE" sz="1400" b="1" baseline="-25000"/>
              <a:t>8</a:t>
            </a:r>
            <a:r>
              <a:rPr lang="en-IE" sz="1400" b="1"/>
              <a:t> [0010]</a:t>
            </a:r>
            <a:endParaRPr lang="en-US" sz="1400" b="1"/>
          </a:p>
        </p:txBody>
      </p:sp>
      <p:sp>
        <p:nvSpPr>
          <p:cNvPr id="25" name="Oval 25"/>
          <p:cNvSpPr>
            <a:spLocks noChangeArrowheads="1"/>
          </p:cNvSpPr>
          <p:nvPr/>
        </p:nvSpPr>
        <p:spPr bwMode="auto">
          <a:xfrm>
            <a:off x="6175375" y="3728690"/>
            <a:ext cx="71438" cy="71438"/>
          </a:xfrm>
          <a:prstGeom prst="ellipse">
            <a:avLst/>
          </a:pr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7289800" y="3962053"/>
            <a:ext cx="9763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>
                <a:solidFill>
                  <a:srgbClr val="3333CC"/>
                </a:solidFill>
              </a:rPr>
              <a:t>P</a:t>
            </a:r>
            <a:r>
              <a:rPr lang="en-IE" sz="1400" b="1" baseline="-25000">
                <a:solidFill>
                  <a:srgbClr val="3333CC"/>
                </a:solidFill>
              </a:rPr>
              <a:t>8</a:t>
            </a:r>
            <a:r>
              <a:rPr lang="en-IE" sz="1400" b="1">
                <a:solidFill>
                  <a:srgbClr val="3333CC"/>
                </a:solidFill>
              </a:rPr>
              <a:t>’ [0000]</a:t>
            </a:r>
            <a:endParaRPr lang="en-US" sz="1400" b="1">
              <a:solidFill>
                <a:srgbClr val="3333CC"/>
              </a:solidFill>
            </a:endParaRPr>
          </a:p>
        </p:txBody>
      </p:sp>
      <p:sp>
        <p:nvSpPr>
          <p:cNvPr id="27" name="Oval 33"/>
          <p:cNvSpPr>
            <a:spLocks noChangeArrowheads="1"/>
          </p:cNvSpPr>
          <p:nvPr/>
        </p:nvSpPr>
        <p:spPr bwMode="auto">
          <a:xfrm>
            <a:off x="8188325" y="3958878"/>
            <a:ext cx="71438" cy="71438"/>
          </a:xfrm>
          <a:prstGeom prst="ellipse">
            <a:avLst/>
          </a:pr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6211888" y="3763615"/>
            <a:ext cx="2011363" cy="228600"/>
          </a:xfrm>
          <a:prstGeom prst="line">
            <a:avLst/>
          </a:prstGeom>
          <a:noFill/>
          <a:ln w="25400">
            <a:solidFill>
              <a:srgbClr val="3333CC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25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 animBg="1"/>
      <p:bldP spid="26" grpId="0"/>
      <p:bldP spid="27" grpId="0" animBg="1"/>
      <p:bldP spid="2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Polygon Fill Area Clipping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525963"/>
          </a:xfrm>
        </p:spPr>
        <p:txBody>
          <a:bodyPr/>
          <a:lstStyle/>
          <a:p>
            <a:pPr marL="0" indent="0"/>
            <a:r>
              <a:rPr lang="en-IE" dirty="0" smtClean="0"/>
              <a:t> </a:t>
            </a:r>
            <a:r>
              <a:rPr lang="en-IE" sz="2800" dirty="0" smtClean="0"/>
              <a:t>Similarly to lines, areas must be clipped to a window boundary</a:t>
            </a:r>
          </a:p>
          <a:p>
            <a:pPr marL="0" indent="0"/>
            <a:r>
              <a:rPr lang="en-IE" sz="2800" dirty="0" smtClean="0"/>
              <a:t> Consideration must be taken as to which portions of the area must be clipped</a:t>
            </a:r>
            <a:endParaRPr lang="en-GB" sz="2800" dirty="0" smtClean="0"/>
          </a:p>
          <a:p>
            <a:endParaRPr lang="de-DE" dirty="0"/>
          </a:p>
        </p:txBody>
      </p: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4842644" y="1462088"/>
            <a:ext cx="3452812" cy="2111375"/>
            <a:chOff x="289" y="841"/>
            <a:chExt cx="2175" cy="1330"/>
          </a:xfrm>
        </p:grpSpPr>
        <p:sp>
          <p:nvSpPr>
            <p:cNvPr id="5" name="AutoShape 34"/>
            <p:cNvSpPr>
              <a:spLocks noChangeArrowheads="1"/>
            </p:cNvSpPr>
            <p:nvPr/>
          </p:nvSpPr>
          <p:spPr bwMode="auto">
            <a:xfrm>
              <a:off x="1256" y="852"/>
              <a:ext cx="1055" cy="931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Rectangle 26"/>
            <p:cNvSpPr>
              <a:spLocks noChangeArrowheads="1"/>
            </p:cNvSpPr>
            <p:nvPr/>
          </p:nvSpPr>
          <p:spPr bwMode="auto">
            <a:xfrm>
              <a:off x="1221" y="878"/>
              <a:ext cx="603" cy="129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" name="AutoShape 33"/>
            <p:cNvSpPr>
              <a:spLocks noChangeArrowheads="1"/>
            </p:cNvSpPr>
            <p:nvPr/>
          </p:nvSpPr>
          <p:spPr bwMode="auto">
            <a:xfrm>
              <a:off x="289" y="854"/>
              <a:ext cx="1055" cy="932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843" y="1116"/>
              <a:ext cx="623" cy="5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" name="Rectangle 24"/>
            <p:cNvSpPr>
              <a:spLocks noChangeArrowheads="1"/>
            </p:cNvSpPr>
            <p:nvPr/>
          </p:nvSpPr>
          <p:spPr bwMode="auto">
            <a:xfrm>
              <a:off x="1821" y="1113"/>
              <a:ext cx="623" cy="57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" name="Rectangle 27"/>
            <p:cNvSpPr>
              <a:spLocks noChangeArrowheads="1"/>
            </p:cNvSpPr>
            <p:nvPr/>
          </p:nvSpPr>
          <p:spPr bwMode="auto">
            <a:xfrm rot="-5400000">
              <a:off x="1895" y="554"/>
              <a:ext cx="270" cy="8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Rectangle 28"/>
            <p:cNvSpPr>
              <a:spLocks noChangeArrowheads="1"/>
            </p:cNvSpPr>
            <p:nvPr/>
          </p:nvSpPr>
          <p:spPr bwMode="auto">
            <a:xfrm rot="-5400000">
              <a:off x="1892" y="1417"/>
              <a:ext cx="302" cy="8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" name="AutoShape 29"/>
            <p:cNvSpPr>
              <a:spLocks noChangeArrowheads="1"/>
            </p:cNvSpPr>
            <p:nvPr/>
          </p:nvSpPr>
          <p:spPr bwMode="auto">
            <a:xfrm>
              <a:off x="1492" y="1296"/>
              <a:ext cx="314" cy="237"/>
            </a:xfrm>
            <a:prstGeom prst="rightArrow">
              <a:avLst>
                <a:gd name="adj1" fmla="val 50000"/>
                <a:gd name="adj2" fmla="val 3312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3" name="Group 59"/>
          <p:cNvGrpSpPr>
            <a:grpSpLocks/>
          </p:cNvGrpSpPr>
          <p:nvPr/>
        </p:nvGrpSpPr>
        <p:grpSpPr bwMode="auto">
          <a:xfrm>
            <a:off x="5693544" y="5218113"/>
            <a:ext cx="2982912" cy="1484312"/>
            <a:chOff x="524" y="3395"/>
            <a:chExt cx="1879" cy="935"/>
          </a:xfrm>
        </p:grpSpPr>
        <p:sp>
          <p:nvSpPr>
            <p:cNvPr id="14" name="AutoShape 50"/>
            <p:cNvSpPr>
              <a:spLocks noChangeArrowheads="1"/>
            </p:cNvSpPr>
            <p:nvPr/>
          </p:nvSpPr>
          <p:spPr bwMode="auto">
            <a:xfrm>
              <a:off x="1516" y="3550"/>
              <a:ext cx="681" cy="680"/>
            </a:xfrm>
            <a:prstGeom prst="plus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" name="AutoShape 49"/>
            <p:cNvSpPr>
              <a:spLocks noChangeArrowheads="1"/>
            </p:cNvSpPr>
            <p:nvPr/>
          </p:nvSpPr>
          <p:spPr bwMode="auto">
            <a:xfrm>
              <a:off x="524" y="3550"/>
              <a:ext cx="681" cy="680"/>
            </a:xfrm>
            <a:prstGeom prst="plus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Rectangle 41"/>
            <p:cNvSpPr>
              <a:spLocks noChangeArrowheads="1"/>
            </p:cNvSpPr>
            <p:nvPr/>
          </p:nvSpPr>
          <p:spPr bwMode="auto">
            <a:xfrm>
              <a:off x="579" y="3633"/>
              <a:ext cx="572" cy="5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" name="Rectangle 42"/>
            <p:cNvSpPr>
              <a:spLocks noChangeArrowheads="1"/>
            </p:cNvSpPr>
            <p:nvPr/>
          </p:nvSpPr>
          <p:spPr bwMode="auto">
            <a:xfrm>
              <a:off x="1573" y="3630"/>
              <a:ext cx="572" cy="5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" name="Rectangle 39"/>
            <p:cNvSpPr>
              <a:spLocks noChangeArrowheads="1"/>
            </p:cNvSpPr>
            <p:nvPr/>
          </p:nvSpPr>
          <p:spPr bwMode="auto">
            <a:xfrm>
              <a:off x="1320" y="3415"/>
              <a:ext cx="247" cy="88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" name="Rectangle 43"/>
            <p:cNvSpPr>
              <a:spLocks noChangeArrowheads="1"/>
            </p:cNvSpPr>
            <p:nvPr/>
          </p:nvSpPr>
          <p:spPr bwMode="auto">
            <a:xfrm rot="-5400000">
              <a:off x="1680" y="3156"/>
              <a:ext cx="152" cy="77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" name="Rectangle 44"/>
            <p:cNvSpPr>
              <a:spLocks noChangeArrowheads="1"/>
            </p:cNvSpPr>
            <p:nvPr/>
          </p:nvSpPr>
          <p:spPr bwMode="auto">
            <a:xfrm rot="-5400000">
              <a:off x="1682" y="3857"/>
              <a:ext cx="172" cy="77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" name="Rectangle 51"/>
            <p:cNvSpPr>
              <a:spLocks noChangeArrowheads="1"/>
            </p:cNvSpPr>
            <p:nvPr/>
          </p:nvSpPr>
          <p:spPr bwMode="auto">
            <a:xfrm>
              <a:off x="2156" y="3395"/>
              <a:ext cx="247" cy="9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" name="AutoShape 45"/>
            <p:cNvSpPr>
              <a:spLocks noChangeArrowheads="1"/>
            </p:cNvSpPr>
            <p:nvPr/>
          </p:nvSpPr>
          <p:spPr bwMode="auto">
            <a:xfrm>
              <a:off x="1245" y="3798"/>
              <a:ext cx="289" cy="218"/>
            </a:xfrm>
            <a:prstGeom prst="rightArrow">
              <a:avLst>
                <a:gd name="adj1" fmla="val 50000"/>
                <a:gd name="adj2" fmla="val 3314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3" name="Group 60"/>
          <p:cNvGrpSpPr>
            <a:grpSpLocks/>
          </p:cNvGrpSpPr>
          <p:nvPr/>
        </p:nvGrpSpPr>
        <p:grpSpPr bwMode="auto">
          <a:xfrm>
            <a:off x="5606231" y="3155950"/>
            <a:ext cx="2689225" cy="1984375"/>
            <a:chOff x="514" y="2137"/>
            <a:chExt cx="1694" cy="1250"/>
          </a:xfrm>
        </p:grpSpPr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514" y="2218"/>
              <a:ext cx="708" cy="1139"/>
            </a:xfrm>
            <a:custGeom>
              <a:avLst/>
              <a:gdLst>
                <a:gd name="T0" fmla="*/ 0 w 1172"/>
                <a:gd name="T1" fmla="*/ 1887 h 1887"/>
                <a:gd name="T2" fmla="*/ 0 w 1172"/>
                <a:gd name="T3" fmla="*/ 0 h 1887"/>
                <a:gd name="T4" fmla="*/ 1172 w 1172"/>
                <a:gd name="T5" fmla="*/ 0 h 1887"/>
                <a:gd name="T6" fmla="*/ 1172 w 1172"/>
                <a:gd name="T7" fmla="*/ 616 h 1887"/>
                <a:gd name="T8" fmla="*/ 209 w 1172"/>
                <a:gd name="T9" fmla="*/ 129 h 1887"/>
                <a:gd name="T10" fmla="*/ 209 w 1172"/>
                <a:gd name="T11" fmla="*/ 685 h 1887"/>
                <a:gd name="T12" fmla="*/ 497 w 1172"/>
                <a:gd name="T13" fmla="*/ 685 h 1887"/>
                <a:gd name="T14" fmla="*/ 497 w 1172"/>
                <a:gd name="T15" fmla="*/ 1500 h 1887"/>
                <a:gd name="T16" fmla="*/ 0 w 1172"/>
                <a:gd name="T17" fmla="*/ 1887 h 18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72"/>
                <a:gd name="T28" fmla="*/ 0 h 1887"/>
                <a:gd name="T29" fmla="*/ 1172 w 1172"/>
                <a:gd name="T30" fmla="*/ 1887 h 18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72" h="1887">
                  <a:moveTo>
                    <a:pt x="0" y="1887"/>
                  </a:moveTo>
                  <a:lnTo>
                    <a:pt x="0" y="0"/>
                  </a:lnTo>
                  <a:lnTo>
                    <a:pt x="1172" y="0"/>
                  </a:lnTo>
                  <a:lnTo>
                    <a:pt x="1172" y="616"/>
                  </a:lnTo>
                  <a:lnTo>
                    <a:pt x="209" y="129"/>
                  </a:lnTo>
                  <a:lnTo>
                    <a:pt x="209" y="685"/>
                  </a:lnTo>
                  <a:lnTo>
                    <a:pt x="497" y="685"/>
                  </a:lnTo>
                  <a:lnTo>
                    <a:pt x="497" y="1500"/>
                  </a:lnTo>
                  <a:lnTo>
                    <a:pt x="0" y="188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706" y="2404"/>
              <a:ext cx="581" cy="5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1425" y="2215"/>
              <a:ext cx="708" cy="1139"/>
            </a:xfrm>
            <a:custGeom>
              <a:avLst/>
              <a:gdLst>
                <a:gd name="T0" fmla="*/ 0 w 1172"/>
                <a:gd name="T1" fmla="*/ 1887 h 1887"/>
                <a:gd name="T2" fmla="*/ 0 w 1172"/>
                <a:gd name="T3" fmla="*/ 0 h 1887"/>
                <a:gd name="T4" fmla="*/ 1172 w 1172"/>
                <a:gd name="T5" fmla="*/ 0 h 1887"/>
                <a:gd name="T6" fmla="*/ 1172 w 1172"/>
                <a:gd name="T7" fmla="*/ 616 h 1887"/>
                <a:gd name="T8" fmla="*/ 209 w 1172"/>
                <a:gd name="T9" fmla="*/ 129 h 1887"/>
                <a:gd name="T10" fmla="*/ 209 w 1172"/>
                <a:gd name="T11" fmla="*/ 685 h 1887"/>
                <a:gd name="T12" fmla="*/ 497 w 1172"/>
                <a:gd name="T13" fmla="*/ 685 h 1887"/>
                <a:gd name="T14" fmla="*/ 497 w 1172"/>
                <a:gd name="T15" fmla="*/ 1500 h 1887"/>
                <a:gd name="T16" fmla="*/ 0 w 1172"/>
                <a:gd name="T17" fmla="*/ 1887 h 18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72"/>
                <a:gd name="T28" fmla="*/ 0 h 1887"/>
                <a:gd name="T29" fmla="*/ 1172 w 1172"/>
                <a:gd name="T30" fmla="*/ 1887 h 18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72" h="1887">
                  <a:moveTo>
                    <a:pt x="0" y="1887"/>
                  </a:moveTo>
                  <a:lnTo>
                    <a:pt x="0" y="0"/>
                  </a:lnTo>
                  <a:lnTo>
                    <a:pt x="1172" y="0"/>
                  </a:lnTo>
                  <a:lnTo>
                    <a:pt x="1172" y="616"/>
                  </a:lnTo>
                  <a:lnTo>
                    <a:pt x="209" y="129"/>
                  </a:lnTo>
                  <a:lnTo>
                    <a:pt x="209" y="685"/>
                  </a:lnTo>
                  <a:lnTo>
                    <a:pt x="497" y="685"/>
                  </a:lnTo>
                  <a:lnTo>
                    <a:pt x="497" y="1500"/>
                  </a:lnTo>
                  <a:lnTo>
                    <a:pt x="0" y="188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1617" y="2401"/>
              <a:ext cx="581" cy="5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1359" y="2181"/>
              <a:ext cx="252" cy="12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 rot="-5400000">
              <a:off x="1678" y="1869"/>
              <a:ext cx="252" cy="7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 rot="-5400000">
              <a:off x="1674" y="2685"/>
              <a:ext cx="282" cy="7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" name="AutoShape 14"/>
            <p:cNvSpPr>
              <a:spLocks noChangeArrowheads="1"/>
            </p:cNvSpPr>
            <p:nvPr/>
          </p:nvSpPr>
          <p:spPr bwMode="auto">
            <a:xfrm>
              <a:off x="1311" y="2571"/>
              <a:ext cx="293" cy="221"/>
            </a:xfrm>
            <a:prstGeom prst="rightArrow">
              <a:avLst>
                <a:gd name="adj1" fmla="val 50000"/>
                <a:gd name="adj2" fmla="val 33145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26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Polygon Fill Area Clipping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u="sng" dirty="0" smtClean="0">
                <a:solidFill>
                  <a:srgbClr val="0070C0"/>
                </a:solidFill>
              </a:rPr>
              <a:t>Sutherland-</a:t>
            </a:r>
            <a:r>
              <a:rPr lang="en-IE" u="sng" dirty="0" err="1" smtClean="0">
                <a:solidFill>
                  <a:srgbClr val="0070C0"/>
                </a:solidFill>
              </a:rPr>
              <a:t>Hodgman</a:t>
            </a:r>
            <a:r>
              <a:rPr lang="en-IE" u="sng" dirty="0" smtClean="0">
                <a:solidFill>
                  <a:srgbClr val="0070C0"/>
                </a:solidFill>
              </a:rPr>
              <a:t> Area Clipping Algorithm</a:t>
            </a:r>
          </a:p>
          <a:p>
            <a:pPr marL="0" indent="0"/>
            <a:r>
              <a:rPr lang="en-IE" dirty="0" smtClean="0"/>
              <a:t> </a:t>
            </a:r>
            <a:r>
              <a:rPr lang="en-IE" sz="2800" dirty="0" smtClean="0"/>
              <a:t>A technique for clipping areas developed by Sutherland &amp;  </a:t>
            </a:r>
            <a:r>
              <a:rPr lang="en-IE" sz="2800" dirty="0" err="1" smtClean="0"/>
              <a:t>Hodgman</a:t>
            </a:r>
            <a:endParaRPr lang="en-IE" sz="2800" dirty="0" smtClean="0"/>
          </a:p>
          <a:p>
            <a:pPr marL="0" indent="0"/>
            <a:r>
              <a:rPr lang="en-IE" sz="2800" dirty="0" smtClean="0"/>
              <a:t> Put simply the polygon is clipped by comparing it against each boundary in turn</a:t>
            </a:r>
            <a:endParaRPr lang="en-US" sz="2800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360887"/>
            <a:ext cx="73152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27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Polygon Fill Area Clipping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E" u="sng" dirty="0" smtClean="0">
                <a:solidFill>
                  <a:srgbClr val="0070C0"/>
                </a:solidFill>
              </a:rPr>
              <a:t>Sutherland-</a:t>
            </a:r>
            <a:r>
              <a:rPr lang="en-IE" u="sng" dirty="0" err="1" smtClean="0">
                <a:solidFill>
                  <a:srgbClr val="0070C0"/>
                </a:solidFill>
              </a:rPr>
              <a:t>Hodgman</a:t>
            </a:r>
            <a:r>
              <a:rPr lang="en-IE" u="sng" dirty="0" smtClean="0">
                <a:solidFill>
                  <a:srgbClr val="0070C0"/>
                </a:solidFill>
              </a:rPr>
              <a:t> Area Clipping Algorithm</a:t>
            </a:r>
            <a:endParaRPr lang="de-DE" dirty="0" smtClean="0">
              <a:solidFill>
                <a:srgbClr val="0070C0"/>
              </a:solidFill>
            </a:endParaRPr>
          </a:p>
          <a:p>
            <a:pPr marL="0" indent="0"/>
            <a:r>
              <a:rPr lang="en-IE" dirty="0" smtClean="0"/>
              <a:t> To clip an area against an individual boundary:</a:t>
            </a:r>
          </a:p>
          <a:p>
            <a:pPr lvl="1"/>
            <a:r>
              <a:rPr lang="en-IE" dirty="0" smtClean="0"/>
              <a:t>Consider each vertex in turn against the boundary</a:t>
            </a:r>
          </a:p>
          <a:p>
            <a:pPr lvl="1"/>
            <a:r>
              <a:rPr lang="en-IE" dirty="0" smtClean="0"/>
              <a:t>Vertices inside the boundary are saved for clipping against the next boundary</a:t>
            </a:r>
          </a:p>
          <a:p>
            <a:pPr lvl="1"/>
            <a:r>
              <a:rPr lang="en-IE" dirty="0" smtClean="0"/>
              <a:t>Vertices outside the boundary are clipped</a:t>
            </a:r>
          </a:p>
          <a:p>
            <a:pPr lvl="1"/>
            <a:r>
              <a:rPr lang="en-IE" dirty="0" smtClean="0"/>
              <a:t>If we proceed from a point inside the boundary to one outside, the intersection of the line with the boundary is saved</a:t>
            </a:r>
          </a:p>
          <a:p>
            <a:pPr lvl="1"/>
            <a:r>
              <a:rPr lang="en-IE" dirty="0" smtClean="0"/>
              <a:t>If we cross from the outside to the inside intersection point and the vertex are saved</a:t>
            </a:r>
            <a:endParaRPr lang="en-US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28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Polygon Fill Area Clipping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/>
          </a:bodyPr>
          <a:lstStyle/>
          <a:p>
            <a:pPr marL="0" indent="0"/>
            <a:r>
              <a:rPr lang="en-IE" dirty="0" smtClean="0"/>
              <a:t> </a:t>
            </a:r>
            <a:r>
              <a:rPr lang="en-IE" sz="2800" dirty="0" smtClean="0"/>
              <a:t>Each example shows the point being processed (P) and the previous point (S)</a:t>
            </a:r>
          </a:p>
          <a:p>
            <a:pPr marL="0" indent="0"/>
            <a:r>
              <a:rPr lang="en-IE" sz="2800" dirty="0" smtClean="0"/>
              <a:t> Saved points define area clipped to the boundary in question</a:t>
            </a:r>
            <a:endParaRPr lang="en-US" sz="2800" dirty="0" smtClean="0"/>
          </a:p>
          <a:p>
            <a:endParaRPr lang="de-DE" dirty="0"/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4494213" y="1662385"/>
            <a:ext cx="1700212" cy="2314575"/>
            <a:chOff x="2831" y="898"/>
            <a:chExt cx="1071" cy="1458"/>
          </a:xfrm>
        </p:grpSpPr>
        <p:sp>
          <p:nvSpPr>
            <p:cNvPr id="5" name="Freeform 57"/>
            <p:cNvSpPr>
              <a:spLocks/>
            </p:cNvSpPr>
            <p:nvPr/>
          </p:nvSpPr>
          <p:spPr bwMode="auto">
            <a:xfrm>
              <a:off x="2832" y="933"/>
              <a:ext cx="786" cy="1029"/>
            </a:xfrm>
            <a:custGeom>
              <a:avLst/>
              <a:gdLst>
                <a:gd name="T0" fmla="*/ 0 w 786"/>
                <a:gd name="T1" fmla="*/ 1029 h 1029"/>
                <a:gd name="T2" fmla="*/ 18 w 786"/>
                <a:gd name="T3" fmla="*/ 0 h 1029"/>
                <a:gd name="T4" fmla="*/ 651 w 786"/>
                <a:gd name="T5" fmla="*/ 267 h 1029"/>
                <a:gd name="T6" fmla="*/ 786 w 786"/>
                <a:gd name="T7" fmla="*/ 711 h 1029"/>
                <a:gd name="T8" fmla="*/ 0 w 786"/>
                <a:gd name="T9" fmla="*/ 1029 h 10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6"/>
                <a:gd name="T16" fmla="*/ 0 h 1029"/>
                <a:gd name="T17" fmla="*/ 786 w 786"/>
                <a:gd name="T18" fmla="*/ 1029 h 10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6" h="1029">
                  <a:moveTo>
                    <a:pt x="0" y="1029"/>
                  </a:moveTo>
                  <a:lnTo>
                    <a:pt x="18" y="0"/>
                  </a:lnTo>
                  <a:lnTo>
                    <a:pt x="651" y="267"/>
                  </a:lnTo>
                  <a:lnTo>
                    <a:pt x="786" y="711"/>
                  </a:lnTo>
                  <a:lnTo>
                    <a:pt x="0" y="102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157" y="898"/>
              <a:ext cx="745" cy="108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849" y="933"/>
              <a:ext cx="636" cy="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H="1">
              <a:off x="2834" y="1643"/>
              <a:ext cx="795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H="1">
              <a:off x="2831" y="934"/>
              <a:ext cx="20" cy="10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Text Box 22"/>
            <p:cNvSpPr txBox="1">
              <a:spLocks noChangeArrowheads="1"/>
            </p:cNvSpPr>
            <p:nvPr/>
          </p:nvSpPr>
          <p:spPr bwMode="auto">
            <a:xfrm>
              <a:off x="3486" y="1021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solidFill>
                    <a:srgbClr val="3333CC"/>
                  </a:solidFill>
                </a:rPr>
                <a:t>S</a:t>
              </a:r>
              <a:endParaRPr lang="en-US">
                <a:solidFill>
                  <a:srgbClr val="3333CC"/>
                </a:solidFill>
              </a:endParaRPr>
            </a:p>
          </p:txBody>
        </p:sp>
        <p:sp>
          <p:nvSpPr>
            <p:cNvPr id="11" name="Text Box 23"/>
            <p:cNvSpPr txBox="1">
              <a:spLocks noChangeArrowheads="1"/>
            </p:cNvSpPr>
            <p:nvPr/>
          </p:nvSpPr>
          <p:spPr bwMode="auto">
            <a:xfrm>
              <a:off x="3622" y="1525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solidFill>
                    <a:srgbClr val="3333CC"/>
                  </a:solidFill>
                </a:rPr>
                <a:t>P</a:t>
              </a:r>
              <a:endParaRPr lang="en-US">
                <a:solidFill>
                  <a:srgbClr val="3333CC"/>
                </a:solidFill>
              </a:endParaRP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3482" y="1198"/>
              <a:ext cx="140" cy="447"/>
            </a:xfrm>
            <a:prstGeom prst="line">
              <a:avLst/>
            </a:prstGeom>
            <a:noFill/>
            <a:ln w="25400">
              <a:solidFill>
                <a:srgbClr val="3333CC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Line 24"/>
            <p:cNvSpPr>
              <a:spLocks noChangeShapeType="1"/>
            </p:cNvSpPr>
            <p:nvPr/>
          </p:nvSpPr>
          <p:spPr bwMode="auto">
            <a:xfrm>
              <a:off x="3494" y="1241"/>
              <a:ext cx="70" cy="228"/>
            </a:xfrm>
            <a:prstGeom prst="line">
              <a:avLst/>
            </a:prstGeom>
            <a:noFill/>
            <a:ln w="9525">
              <a:solidFill>
                <a:srgbClr val="3333CC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Text Box 25"/>
            <p:cNvSpPr txBox="1">
              <a:spLocks noChangeArrowheads="1"/>
            </p:cNvSpPr>
            <p:nvPr/>
          </p:nvSpPr>
          <p:spPr bwMode="auto">
            <a:xfrm>
              <a:off x="2884" y="2125"/>
              <a:ext cx="9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/>
                <a:t>Save Point P</a:t>
              </a:r>
              <a:endParaRPr lang="en-US"/>
            </a:p>
          </p:txBody>
        </p:sp>
      </p:grpSp>
      <p:grpSp>
        <p:nvGrpSpPr>
          <p:cNvPr id="15" name="Group 64"/>
          <p:cNvGrpSpPr>
            <a:grpSpLocks/>
          </p:cNvGrpSpPr>
          <p:nvPr/>
        </p:nvGrpSpPr>
        <p:grpSpPr bwMode="auto">
          <a:xfrm>
            <a:off x="6677025" y="1643335"/>
            <a:ext cx="2008188" cy="2354263"/>
            <a:chOff x="4206" y="886"/>
            <a:chExt cx="1265" cy="1483"/>
          </a:xfrm>
        </p:grpSpPr>
        <p:sp>
          <p:nvSpPr>
            <p:cNvPr id="16" name="Freeform 58"/>
            <p:cNvSpPr>
              <a:spLocks/>
            </p:cNvSpPr>
            <p:nvPr/>
          </p:nvSpPr>
          <p:spPr bwMode="auto">
            <a:xfrm>
              <a:off x="4403" y="923"/>
              <a:ext cx="786" cy="1029"/>
            </a:xfrm>
            <a:custGeom>
              <a:avLst/>
              <a:gdLst>
                <a:gd name="T0" fmla="*/ 0 w 786"/>
                <a:gd name="T1" fmla="*/ 1029 h 1029"/>
                <a:gd name="T2" fmla="*/ 18 w 786"/>
                <a:gd name="T3" fmla="*/ 0 h 1029"/>
                <a:gd name="T4" fmla="*/ 651 w 786"/>
                <a:gd name="T5" fmla="*/ 267 h 1029"/>
                <a:gd name="T6" fmla="*/ 786 w 786"/>
                <a:gd name="T7" fmla="*/ 711 h 1029"/>
                <a:gd name="T8" fmla="*/ 0 w 786"/>
                <a:gd name="T9" fmla="*/ 1029 h 10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6"/>
                <a:gd name="T16" fmla="*/ 0 h 1029"/>
                <a:gd name="T17" fmla="*/ 786 w 786"/>
                <a:gd name="T18" fmla="*/ 1029 h 10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6" h="1029">
                  <a:moveTo>
                    <a:pt x="0" y="1029"/>
                  </a:moveTo>
                  <a:lnTo>
                    <a:pt x="18" y="0"/>
                  </a:lnTo>
                  <a:lnTo>
                    <a:pt x="651" y="267"/>
                  </a:lnTo>
                  <a:lnTo>
                    <a:pt x="786" y="711"/>
                  </a:lnTo>
                  <a:lnTo>
                    <a:pt x="0" y="102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4726" y="886"/>
              <a:ext cx="745" cy="108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4418" y="921"/>
              <a:ext cx="636" cy="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5051" y="1186"/>
              <a:ext cx="120" cy="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 flipH="1">
              <a:off x="4400" y="922"/>
              <a:ext cx="20" cy="10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5172" y="1435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solidFill>
                    <a:srgbClr val="3333CC"/>
                  </a:solidFill>
                </a:rPr>
                <a:t>S</a:t>
              </a:r>
              <a:endParaRPr lang="en-US">
                <a:solidFill>
                  <a:srgbClr val="3333CC"/>
                </a:solidFill>
              </a:endParaRPr>
            </a:p>
          </p:txBody>
        </p:sp>
        <p:sp>
          <p:nvSpPr>
            <p:cNvPr id="22" name="Text Box 27"/>
            <p:cNvSpPr txBox="1">
              <a:spLocks noChangeArrowheads="1"/>
            </p:cNvSpPr>
            <p:nvPr/>
          </p:nvSpPr>
          <p:spPr bwMode="auto">
            <a:xfrm>
              <a:off x="4206" y="1929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solidFill>
                    <a:srgbClr val="3333CC"/>
                  </a:solidFill>
                </a:rPr>
                <a:t>P</a:t>
              </a:r>
              <a:endParaRPr lang="en-US">
                <a:solidFill>
                  <a:srgbClr val="3333CC"/>
                </a:solidFill>
              </a:endParaRPr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 flipH="1">
              <a:off x="4394" y="1622"/>
              <a:ext cx="774" cy="327"/>
            </a:xfrm>
            <a:prstGeom prst="line">
              <a:avLst/>
            </a:prstGeom>
            <a:noFill/>
            <a:ln w="25400">
              <a:solidFill>
                <a:srgbClr val="3333CC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 flipH="1">
              <a:off x="4803" y="1626"/>
              <a:ext cx="367" cy="148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5" name="Text Box 30"/>
            <p:cNvSpPr txBox="1">
              <a:spLocks noChangeArrowheads="1"/>
            </p:cNvSpPr>
            <p:nvPr/>
          </p:nvSpPr>
          <p:spPr bwMode="auto">
            <a:xfrm>
              <a:off x="4466" y="2119"/>
              <a:ext cx="9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/>
                <a:t>Save Point </a:t>
              </a:r>
              <a:r>
                <a:rPr lang="en-IE" sz="2000">
                  <a:latin typeface="Times New Roman" pitchFamily="18" charset="0"/>
                </a:rPr>
                <a:t>I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6" name="Oval 31"/>
            <p:cNvSpPr>
              <a:spLocks noChangeArrowheads="1"/>
            </p:cNvSpPr>
            <p:nvPr/>
          </p:nvSpPr>
          <p:spPr bwMode="auto">
            <a:xfrm>
              <a:off x="4687" y="1778"/>
              <a:ext cx="69" cy="69"/>
            </a:xfrm>
            <a:prstGeom prst="ellipse">
              <a:avLst/>
            </a:prstGeom>
            <a:solidFill>
              <a:srgbClr val="33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>
              <a:off x="4593" y="1602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solidFill>
                    <a:srgbClr val="3333CC"/>
                  </a:solidFill>
                  <a:latin typeface="Times New Roman" pitchFamily="18" charset="0"/>
                </a:rPr>
                <a:t>I</a:t>
              </a:r>
              <a:endParaRPr lang="en-US">
                <a:solidFill>
                  <a:srgbClr val="3333CC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8" name="Group 62"/>
          <p:cNvGrpSpPr>
            <a:grpSpLocks/>
          </p:cNvGrpSpPr>
          <p:nvPr/>
        </p:nvGrpSpPr>
        <p:grpSpPr bwMode="auto">
          <a:xfrm>
            <a:off x="4165600" y="4261123"/>
            <a:ext cx="2139950" cy="2405062"/>
            <a:chOff x="2624" y="2535"/>
            <a:chExt cx="1348" cy="1515"/>
          </a:xfrm>
        </p:grpSpPr>
        <p:sp>
          <p:nvSpPr>
            <p:cNvPr id="29" name="Freeform 60"/>
            <p:cNvSpPr>
              <a:spLocks/>
            </p:cNvSpPr>
            <p:nvPr/>
          </p:nvSpPr>
          <p:spPr bwMode="auto">
            <a:xfrm>
              <a:off x="2846" y="2658"/>
              <a:ext cx="786" cy="1029"/>
            </a:xfrm>
            <a:custGeom>
              <a:avLst/>
              <a:gdLst>
                <a:gd name="T0" fmla="*/ 0 w 786"/>
                <a:gd name="T1" fmla="*/ 1029 h 1029"/>
                <a:gd name="T2" fmla="*/ 18 w 786"/>
                <a:gd name="T3" fmla="*/ 0 h 1029"/>
                <a:gd name="T4" fmla="*/ 651 w 786"/>
                <a:gd name="T5" fmla="*/ 267 h 1029"/>
                <a:gd name="T6" fmla="*/ 786 w 786"/>
                <a:gd name="T7" fmla="*/ 711 h 1029"/>
                <a:gd name="T8" fmla="*/ 0 w 786"/>
                <a:gd name="T9" fmla="*/ 1029 h 10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6"/>
                <a:gd name="T16" fmla="*/ 0 h 1029"/>
                <a:gd name="T17" fmla="*/ 786 w 786"/>
                <a:gd name="T18" fmla="*/ 1029 h 10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6" h="1029">
                  <a:moveTo>
                    <a:pt x="0" y="1029"/>
                  </a:moveTo>
                  <a:lnTo>
                    <a:pt x="18" y="0"/>
                  </a:lnTo>
                  <a:lnTo>
                    <a:pt x="651" y="267"/>
                  </a:lnTo>
                  <a:lnTo>
                    <a:pt x="786" y="711"/>
                  </a:lnTo>
                  <a:lnTo>
                    <a:pt x="0" y="102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3164" y="2626"/>
              <a:ext cx="745" cy="108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" name="Line 17"/>
            <p:cNvSpPr>
              <a:spLocks noChangeShapeType="1"/>
            </p:cNvSpPr>
            <p:nvPr/>
          </p:nvSpPr>
          <p:spPr bwMode="auto">
            <a:xfrm>
              <a:off x="2856" y="2661"/>
              <a:ext cx="636" cy="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Line 18"/>
            <p:cNvSpPr>
              <a:spLocks noChangeShapeType="1"/>
            </p:cNvSpPr>
            <p:nvPr/>
          </p:nvSpPr>
          <p:spPr bwMode="auto">
            <a:xfrm>
              <a:off x="3489" y="2926"/>
              <a:ext cx="140" cy="4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flipH="1">
              <a:off x="2841" y="3370"/>
              <a:ext cx="775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2656" y="2535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solidFill>
                    <a:srgbClr val="3333CC"/>
                  </a:solidFill>
                </a:rPr>
                <a:t>P</a:t>
              </a:r>
              <a:endParaRPr lang="en-US">
                <a:solidFill>
                  <a:srgbClr val="3333CC"/>
                </a:solidFill>
              </a:endParaRPr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2624" y="3585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solidFill>
                    <a:srgbClr val="3333CC"/>
                  </a:solidFill>
                </a:rPr>
                <a:t>S</a:t>
              </a:r>
              <a:endParaRPr lang="en-US">
                <a:solidFill>
                  <a:srgbClr val="3333CC"/>
                </a:solidFill>
              </a:endParaRPr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 flipV="1">
              <a:off x="2841" y="2662"/>
              <a:ext cx="10" cy="1033"/>
            </a:xfrm>
            <a:prstGeom prst="line">
              <a:avLst/>
            </a:prstGeom>
            <a:noFill/>
            <a:ln w="25400">
              <a:solidFill>
                <a:srgbClr val="3333CC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 flipH="1" flipV="1">
              <a:off x="2843" y="3172"/>
              <a:ext cx="10" cy="507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8" name="Text Box 38"/>
            <p:cNvSpPr txBox="1">
              <a:spLocks noChangeArrowheads="1"/>
            </p:cNvSpPr>
            <p:nvPr/>
          </p:nvSpPr>
          <p:spPr bwMode="auto">
            <a:xfrm>
              <a:off x="2784" y="3819"/>
              <a:ext cx="1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/>
                <a:t>No Points Saved</a:t>
              </a:r>
              <a:endParaRPr lang="en-US"/>
            </a:p>
          </p:txBody>
        </p:sp>
      </p:grpSp>
      <p:grpSp>
        <p:nvGrpSpPr>
          <p:cNvPr id="39" name="Group 61"/>
          <p:cNvGrpSpPr>
            <a:grpSpLocks/>
          </p:cNvGrpSpPr>
          <p:nvPr/>
        </p:nvGrpSpPr>
        <p:grpSpPr bwMode="auto">
          <a:xfrm>
            <a:off x="6654800" y="4256360"/>
            <a:ext cx="2106613" cy="2413000"/>
            <a:chOff x="4192" y="2532"/>
            <a:chExt cx="1327" cy="1520"/>
          </a:xfrm>
        </p:grpSpPr>
        <p:sp>
          <p:nvSpPr>
            <p:cNvPr id="40" name="Freeform 59"/>
            <p:cNvSpPr>
              <a:spLocks/>
            </p:cNvSpPr>
            <p:nvPr/>
          </p:nvSpPr>
          <p:spPr bwMode="auto">
            <a:xfrm>
              <a:off x="4374" y="2668"/>
              <a:ext cx="786" cy="1029"/>
            </a:xfrm>
            <a:custGeom>
              <a:avLst/>
              <a:gdLst>
                <a:gd name="T0" fmla="*/ 0 w 786"/>
                <a:gd name="T1" fmla="*/ 1029 h 1029"/>
                <a:gd name="T2" fmla="*/ 18 w 786"/>
                <a:gd name="T3" fmla="*/ 0 h 1029"/>
                <a:gd name="T4" fmla="*/ 651 w 786"/>
                <a:gd name="T5" fmla="*/ 267 h 1029"/>
                <a:gd name="T6" fmla="*/ 786 w 786"/>
                <a:gd name="T7" fmla="*/ 711 h 1029"/>
                <a:gd name="T8" fmla="*/ 0 w 786"/>
                <a:gd name="T9" fmla="*/ 1029 h 10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6"/>
                <a:gd name="T16" fmla="*/ 0 h 1029"/>
                <a:gd name="T17" fmla="*/ 786 w 786"/>
                <a:gd name="T18" fmla="*/ 1029 h 10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6" h="1029">
                  <a:moveTo>
                    <a:pt x="0" y="1029"/>
                  </a:moveTo>
                  <a:lnTo>
                    <a:pt x="18" y="0"/>
                  </a:lnTo>
                  <a:lnTo>
                    <a:pt x="651" y="267"/>
                  </a:lnTo>
                  <a:lnTo>
                    <a:pt x="786" y="711"/>
                  </a:lnTo>
                  <a:lnTo>
                    <a:pt x="0" y="102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4700" y="2623"/>
              <a:ext cx="745" cy="108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2" name="Line 43"/>
            <p:cNvSpPr>
              <a:spLocks noChangeShapeType="1"/>
            </p:cNvSpPr>
            <p:nvPr/>
          </p:nvSpPr>
          <p:spPr bwMode="auto">
            <a:xfrm>
              <a:off x="5025" y="2923"/>
              <a:ext cx="140" cy="4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3" name="Line 44"/>
            <p:cNvSpPr>
              <a:spLocks noChangeShapeType="1"/>
            </p:cNvSpPr>
            <p:nvPr/>
          </p:nvSpPr>
          <p:spPr bwMode="auto">
            <a:xfrm flipH="1">
              <a:off x="4377" y="3367"/>
              <a:ext cx="775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H="1">
              <a:off x="4374" y="2659"/>
              <a:ext cx="20" cy="10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5" name="Text Box 46"/>
            <p:cNvSpPr txBox="1">
              <a:spLocks noChangeArrowheads="1"/>
            </p:cNvSpPr>
            <p:nvPr/>
          </p:nvSpPr>
          <p:spPr bwMode="auto">
            <a:xfrm>
              <a:off x="4192" y="2532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solidFill>
                    <a:srgbClr val="3333CC"/>
                  </a:solidFill>
                </a:rPr>
                <a:t>S</a:t>
              </a:r>
              <a:endParaRPr lang="en-US">
                <a:solidFill>
                  <a:srgbClr val="3333CC"/>
                </a:solidFill>
              </a:endParaRPr>
            </a:p>
          </p:txBody>
        </p:sp>
        <p:sp>
          <p:nvSpPr>
            <p:cNvPr id="46" name="Text Box 47"/>
            <p:cNvSpPr txBox="1">
              <a:spLocks noChangeArrowheads="1"/>
            </p:cNvSpPr>
            <p:nvPr/>
          </p:nvSpPr>
          <p:spPr bwMode="auto">
            <a:xfrm>
              <a:off x="5033" y="2798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solidFill>
                    <a:srgbClr val="3333CC"/>
                  </a:solidFill>
                </a:rPr>
                <a:t>P</a:t>
              </a:r>
              <a:endParaRPr lang="en-US">
                <a:solidFill>
                  <a:srgbClr val="3333CC"/>
                </a:solidFill>
              </a:endParaRPr>
            </a:p>
          </p:txBody>
        </p:sp>
        <p:sp>
          <p:nvSpPr>
            <p:cNvPr id="47" name="Line 48"/>
            <p:cNvSpPr>
              <a:spLocks noChangeShapeType="1"/>
            </p:cNvSpPr>
            <p:nvPr/>
          </p:nvSpPr>
          <p:spPr bwMode="auto">
            <a:xfrm flipH="1" flipV="1">
              <a:off x="4397" y="2659"/>
              <a:ext cx="625" cy="259"/>
            </a:xfrm>
            <a:prstGeom prst="line">
              <a:avLst/>
            </a:prstGeom>
            <a:noFill/>
            <a:ln w="25400">
              <a:solidFill>
                <a:srgbClr val="3333CC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>
              <a:off x="4418" y="2682"/>
              <a:ext cx="189" cy="59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9" name="Text Box 50"/>
            <p:cNvSpPr txBox="1">
              <a:spLocks noChangeArrowheads="1"/>
            </p:cNvSpPr>
            <p:nvPr/>
          </p:nvSpPr>
          <p:spPr bwMode="auto">
            <a:xfrm>
              <a:off x="4270" y="3802"/>
              <a:ext cx="12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/>
                <a:t>Save Points </a:t>
              </a:r>
              <a:r>
                <a:rPr lang="en-IE" sz="2000">
                  <a:latin typeface="Times New Roman" pitchFamily="18" charset="0"/>
                </a:rPr>
                <a:t>I</a:t>
              </a:r>
              <a:r>
                <a:rPr lang="en-IE"/>
                <a:t> &amp; P</a:t>
              </a:r>
              <a:endParaRPr lang="en-US"/>
            </a:p>
          </p:txBody>
        </p:sp>
        <p:sp>
          <p:nvSpPr>
            <p:cNvPr id="50" name="Oval 51"/>
            <p:cNvSpPr>
              <a:spLocks noChangeArrowheads="1"/>
            </p:cNvSpPr>
            <p:nvPr/>
          </p:nvSpPr>
          <p:spPr bwMode="auto">
            <a:xfrm>
              <a:off x="4671" y="2756"/>
              <a:ext cx="69" cy="69"/>
            </a:xfrm>
            <a:prstGeom prst="ellipse">
              <a:avLst/>
            </a:prstGeom>
            <a:solidFill>
              <a:srgbClr val="33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" name="Text Box 52"/>
            <p:cNvSpPr txBox="1">
              <a:spLocks noChangeArrowheads="1"/>
            </p:cNvSpPr>
            <p:nvPr/>
          </p:nvSpPr>
          <p:spPr bwMode="auto">
            <a:xfrm>
              <a:off x="4571" y="2801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solidFill>
                    <a:srgbClr val="3333CC"/>
                  </a:solidFill>
                  <a:latin typeface="Times New Roman" pitchFamily="18" charset="0"/>
                </a:rPr>
                <a:t>I</a:t>
              </a:r>
              <a:endParaRPr lang="en-US">
                <a:solidFill>
                  <a:srgbClr val="3333CC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2" name="Group 65"/>
          <p:cNvGrpSpPr>
            <a:grpSpLocks/>
          </p:cNvGrpSpPr>
          <p:nvPr/>
        </p:nvGrpSpPr>
        <p:grpSpPr bwMode="auto">
          <a:xfrm>
            <a:off x="5386388" y="2568848"/>
            <a:ext cx="2363787" cy="2932112"/>
            <a:chOff x="2652" y="1331"/>
            <a:chExt cx="1489" cy="1847"/>
          </a:xfrm>
        </p:grpSpPr>
        <p:sp>
          <p:nvSpPr>
            <p:cNvPr id="53" name="Rectangle 66"/>
            <p:cNvSpPr>
              <a:spLocks noChangeArrowheads="1"/>
            </p:cNvSpPr>
            <p:nvPr/>
          </p:nvSpPr>
          <p:spPr bwMode="auto">
            <a:xfrm>
              <a:off x="2652" y="1331"/>
              <a:ext cx="1489" cy="18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4" name="Freeform 67"/>
            <p:cNvSpPr>
              <a:spLocks/>
            </p:cNvSpPr>
            <p:nvPr/>
          </p:nvSpPr>
          <p:spPr bwMode="auto">
            <a:xfrm>
              <a:off x="2691" y="1743"/>
              <a:ext cx="786" cy="1029"/>
            </a:xfrm>
            <a:custGeom>
              <a:avLst/>
              <a:gdLst>
                <a:gd name="T0" fmla="*/ 0 w 786"/>
                <a:gd name="T1" fmla="*/ 1029 h 1029"/>
                <a:gd name="T2" fmla="*/ 18 w 786"/>
                <a:gd name="T3" fmla="*/ 0 h 1029"/>
                <a:gd name="T4" fmla="*/ 651 w 786"/>
                <a:gd name="T5" fmla="*/ 267 h 1029"/>
                <a:gd name="T6" fmla="*/ 786 w 786"/>
                <a:gd name="T7" fmla="*/ 711 h 1029"/>
                <a:gd name="T8" fmla="*/ 0 w 786"/>
                <a:gd name="T9" fmla="*/ 1029 h 10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6"/>
                <a:gd name="T16" fmla="*/ 0 h 1029"/>
                <a:gd name="T17" fmla="*/ 786 w 786"/>
                <a:gd name="T18" fmla="*/ 1029 h 10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6" h="1029">
                  <a:moveTo>
                    <a:pt x="0" y="1029"/>
                  </a:moveTo>
                  <a:lnTo>
                    <a:pt x="18" y="0"/>
                  </a:lnTo>
                  <a:lnTo>
                    <a:pt x="651" y="267"/>
                  </a:lnTo>
                  <a:lnTo>
                    <a:pt x="786" y="711"/>
                  </a:lnTo>
                  <a:lnTo>
                    <a:pt x="0" y="102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5" name="Rectangle 68"/>
            <p:cNvSpPr>
              <a:spLocks noChangeArrowheads="1"/>
            </p:cNvSpPr>
            <p:nvPr/>
          </p:nvSpPr>
          <p:spPr bwMode="auto">
            <a:xfrm>
              <a:off x="2670" y="1609"/>
              <a:ext cx="347" cy="126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56" name="Group 69"/>
            <p:cNvGrpSpPr>
              <a:grpSpLocks/>
            </p:cNvGrpSpPr>
            <p:nvPr/>
          </p:nvGrpSpPr>
          <p:grpSpPr bwMode="auto">
            <a:xfrm>
              <a:off x="3003" y="1874"/>
              <a:ext cx="477" cy="776"/>
              <a:chOff x="2993" y="1874"/>
              <a:chExt cx="477" cy="776"/>
            </a:xfrm>
          </p:grpSpPr>
          <p:sp>
            <p:nvSpPr>
              <p:cNvPr id="58" name="Line 70"/>
              <p:cNvSpPr>
                <a:spLocks noChangeShapeType="1"/>
              </p:cNvSpPr>
              <p:nvPr/>
            </p:nvSpPr>
            <p:spPr bwMode="auto">
              <a:xfrm>
                <a:off x="3008" y="1874"/>
                <a:ext cx="338" cy="139"/>
              </a:xfrm>
              <a:prstGeom prst="line">
                <a:avLst/>
              </a:prstGeom>
              <a:noFill/>
              <a:ln w="9525">
                <a:solidFill>
                  <a:srgbClr val="3333CC"/>
                </a:solidFill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9" name="Line 71"/>
              <p:cNvSpPr>
                <a:spLocks noChangeShapeType="1"/>
              </p:cNvSpPr>
              <p:nvPr/>
            </p:nvSpPr>
            <p:spPr bwMode="auto">
              <a:xfrm>
                <a:off x="3343" y="2010"/>
                <a:ext cx="120" cy="437"/>
              </a:xfrm>
              <a:prstGeom prst="line">
                <a:avLst/>
              </a:prstGeom>
              <a:noFill/>
              <a:ln w="9525">
                <a:solidFill>
                  <a:srgbClr val="3333CC"/>
                </a:solidFill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0" name="Line 72"/>
              <p:cNvSpPr>
                <a:spLocks noChangeShapeType="1"/>
              </p:cNvSpPr>
              <p:nvPr/>
            </p:nvSpPr>
            <p:spPr bwMode="auto">
              <a:xfrm flipH="1">
                <a:off x="2993" y="2454"/>
                <a:ext cx="477" cy="189"/>
              </a:xfrm>
              <a:prstGeom prst="line">
                <a:avLst/>
              </a:prstGeom>
              <a:noFill/>
              <a:ln w="9525">
                <a:solidFill>
                  <a:srgbClr val="3333CC"/>
                </a:solidFill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" name="Line 73"/>
              <p:cNvSpPr>
                <a:spLocks noChangeShapeType="1"/>
              </p:cNvSpPr>
              <p:nvPr/>
            </p:nvSpPr>
            <p:spPr bwMode="auto">
              <a:xfrm flipH="1">
                <a:off x="3000" y="1875"/>
                <a:ext cx="10" cy="775"/>
              </a:xfrm>
              <a:prstGeom prst="line">
                <a:avLst/>
              </a:prstGeom>
              <a:noFill/>
              <a:ln w="9525">
                <a:solidFill>
                  <a:srgbClr val="3333CC"/>
                </a:solidFill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57" name="Rectangle 74"/>
            <p:cNvSpPr>
              <a:spLocks noChangeArrowheads="1"/>
            </p:cNvSpPr>
            <p:nvPr/>
          </p:nvSpPr>
          <p:spPr bwMode="auto">
            <a:xfrm>
              <a:off x="3018" y="1710"/>
              <a:ext cx="745" cy="108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29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Two-dimensional Viewing 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An area on the device (ex. Screen) onto which the window will be mapped is called </a:t>
            </a:r>
            <a:r>
              <a:rPr lang="en-US" sz="2800" i="1" dirty="0" smtClean="0">
                <a:solidFill>
                  <a:srgbClr val="00B050"/>
                </a:solidFill>
              </a:rPr>
              <a:t>viewport</a:t>
            </a:r>
            <a:r>
              <a:rPr lang="en-US" sz="2800" dirty="0" smtClean="0"/>
              <a:t>.</a:t>
            </a:r>
          </a:p>
          <a:p>
            <a:pPr>
              <a:defRPr/>
            </a:pPr>
            <a:r>
              <a:rPr lang="en-US" sz="2800" dirty="0" smtClean="0"/>
              <a:t>Clipping window defines what to be displayed.</a:t>
            </a:r>
          </a:p>
          <a:p>
            <a:pPr>
              <a:defRPr/>
            </a:pPr>
            <a:r>
              <a:rPr lang="en-US" sz="2800" dirty="0" smtClean="0"/>
              <a:t>A viewport defines where it is to be displayed.</a:t>
            </a:r>
          </a:p>
          <a:p>
            <a:endParaRPr lang="de-DE" sz="2800" dirty="0"/>
          </a:p>
        </p:txBody>
      </p:sp>
      <p:pic>
        <p:nvPicPr>
          <p:cNvPr id="44034" name="Picture 2" descr="http://de.academic.ru/pictures/dewiki/50/270px-screen_mapping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3" y="4391750"/>
            <a:ext cx="4824536" cy="19476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760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8064500" cy="557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34178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>
                <a:solidFill>
                  <a:srgbClr val="C00000"/>
                </a:solidFill>
              </a:rPr>
              <a:t>Polygon Fill Area Clipping</a:t>
            </a:r>
            <a:endParaRPr lang="de-D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8173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16025"/>
            <a:ext cx="8281988" cy="424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4524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66788"/>
            <a:ext cx="7777162" cy="483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686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196975"/>
            <a:ext cx="7489825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61999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C00000"/>
                </a:solidFill>
              </a:rPr>
              <a:t>Clipping polygons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34</a:t>
            </a:fld>
            <a:endParaRPr lang="de-DE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122" y="1340768"/>
            <a:ext cx="7555302" cy="531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29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Clipping polygons (cont.)</a:t>
            </a:r>
          </a:p>
        </p:txBody>
      </p:sp>
      <p:pic>
        <p:nvPicPr>
          <p:cNvPr id="296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623" y="1884292"/>
            <a:ext cx="6582651" cy="3848963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35</a:t>
            </a:fld>
            <a:endParaRPr lang="de-D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481" y="2469814"/>
            <a:ext cx="6764895" cy="304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9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>
                <a:solidFill>
                  <a:srgbClr val="C00000"/>
                </a:solidFill>
              </a:rPr>
              <a:t>Two-dimensional Viewing Pipline</a:t>
            </a:r>
            <a:endParaRPr lang="de-DE" sz="4000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</p:spPr>
        <p:txBody>
          <a:bodyPr/>
          <a:lstStyle/>
          <a:p>
            <a:r>
              <a:rPr lang="ko-KR" altLang="en-US"/>
              <a:t>2001. 7. 13</a:t>
            </a:r>
            <a:endParaRPr lang="en-US" altLang="ko-K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</p:spPr>
        <p:txBody>
          <a:bodyPr/>
          <a:lstStyle/>
          <a:p>
            <a:fld id="{E70F5218-B0D1-4E5A-A3FF-28E2F0149079}" type="slidenum">
              <a:rPr lang="en-US" altLang="ko-KR"/>
              <a:pPr/>
              <a:t>4</a:t>
            </a:fld>
            <a:endParaRPr lang="en-US" altLang="ko-KR"/>
          </a:p>
        </p:txBody>
      </p:sp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6200" y="1676400"/>
            <a:ext cx="8915400" cy="47545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724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 The Clipping Window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Might use any shape for clipping window (star  or ellips)</a:t>
            </a:r>
          </a:p>
          <a:p>
            <a:r>
              <a:rPr lang="de-DE" sz="2800" dirty="0" smtClean="0"/>
              <a:t>Easier to use a window with linear edges (recatagulaer with edges aligned with x and y axes)</a:t>
            </a:r>
          </a:p>
          <a:p>
            <a:r>
              <a:rPr lang="de-DE" sz="2800" dirty="0" smtClean="0"/>
              <a:t>Defined by the coordinates of two oppoiste coreners</a:t>
            </a:r>
          </a:p>
          <a:p>
            <a:r>
              <a:rPr lang="de-DE" sz="2800" dirty="0" smtClean="0"/>
              <a:t>Specified in world-coordinates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5559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09600" y="1905000"/>
            <a:ext cx="1066800" cy="10668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Model</a:t>
            </a:r>
            <a:endParaRPr lang="en-GB" altLang="en-US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C00000"/>
                </a:solidFill>
              </a:rPr>
              <a:t>From model to image</a:t>
            </a:r>
            <a:endParaRPr lang="en-GB" altLang="en-US" dirty="0" smtClean="0">
              <a:solidFill>
                <a:srgbClr val="C00000"/>
              </a:solidFill>
            </a:endParaRP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2209800" y="1905000"/>
            <a:ext cx="1066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dirty="0"/>
              <a:t>World</a:t>
            </a:r>
            <a:endParaRPr lang="en-GB" altLang="en-US" dirty="0"/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3810000" y="1905000"/>
            <a:ext cx="1066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dirty="0"/>
              <a:t>View</a:t>
            </a:r>
            <a:endParaRPr lang="en-GB" altLang="en-US" dirty="0"/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16764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703" name="Line 8"/>
          <p:cNvSpPr>
            <a:spLocks noChangeShapeType="1"/>
          </p:cNvSpPr>
          <p:nvPr/>
        </p:nvSpPr>
        <p:spPr bwMode="auto">
          <a:xfrm>
            <a:off x="32766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704" name="Rectangle 9"/>
          <p:cNvSpPr>
            <a:spLocks noChangeArrowheads="1"/>
          </p:cNvSpPr>
          <p:nvPr/>
        </p:nvSpPr>
        <p:spPr bwMode="auto">
          <a:xfrm>
            <a:off x="5410200" y="1905000"/>
            <a:ext cx="1066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dirty="0"/>
              <a:t>NDC</a:t>
            </a:r>
            <a:endParaRPr lang="en-GB" altLang="en-US" dirty="0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48768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706" name="Rectangle 11"/>
          <p:cNvSpPr>
            <a:spLocks noChangeArrowheads="1"/>
          </p:cNvSpPr>
          <p:nvPr/>
        </p:nvSpPr>
        <p:spPr bwMode="auto">
          <a:xfrm>
            <a:off x="7010400" y="1905000"/>
            <a:ext cx="1066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dirty="0"/>
              <a:t>Display</a:t>
            </a:r>
            <a:endParaRPr lang="en-GB" altLang="en-US" dirty="0"/>
          </a:p>
        </p:txBody>
      </p:sp>
      <p:sp>
        <p:nvSpPr>
          <p:cNvPr id="29707" name="Line 12"/>
          <p:cNvSpPr>
            <a:spLocks noChangeShapeType="1"/>
          </p:cNvSpPr>
          <p:nvPr/>
        </p:nvSpPr>
        <p:spPr bwMode="auto">
          <a:xfrm>
            <a:off x="64770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708" name="Line 14"/>
          <p:cNvSpPr>
            <a:spLocks noChangeShapeType="1"/>
          </p:cNvSpPr>
          <p:nvPr/>
        </p:nvSpPr>
        <p:spPr bwMode="auto">
          <a:xfrm flipH="1">
            <a:off x="762000" y="4876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709" name="Line 15"/>
          <p:cNvSpPr>
            <a:spLocks noChangeShapeType="1"/>
          </p:cNvSpPr>
          <p:nvPr/>
        </p:nvSpPr>
        <p:spPr bwMode="auto">
          <a:xfrm>
            <a:off x="1524000" y="4876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710" name="AutoShape 16"/>
          <p:cNvSpPr>
            <a:spLocks noChangeArrowheads="1"/>
          </p:cNvSpPr>
          <p:nvPr/>
        </p:nvSpPr>
        <p:spPr bwMode="auto">
          <a:xfrm>
            <a:off x="1143000" y="4114800"/>
            <a:ext cx="609600" cy="914400"/>
          </a:xfrm>
          <a:prstGeom prst="can">
            <a:avLst>
              <a:gd name="adj" fmla="val 375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nl-NL" altLang="en-US"/>
          </a:p>
        </p:txBody>
      </p:sp>
      <p:sp>
        <p:nvSpPr>
          <p:cNvPr id="29711" name="Line 17"/>
          <p:cNvSpPr>
            <a:spLocks noChangeShapeType="1"/>
          </p:cNvSpPr>
          <p:nvPr/>
        </p:nvSpPr>
        <p:spPr bwMode="auto">
          <a:xfrm flipV="1">
            <a:off x="1447800" y="3733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12" name="Line 18"/>
          <p:cNvSpPr>
            <a:spLocks noChangeShapeType="1"/>
          </p:cNvSpPr>
          <p:nvPr/>
        </p:nvSpPr>
        <p:spPr bwMode="auto">
          <a:xfrm flipH="1">
            <a:off x="2362200" y="4876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713" name="Line 19"/>
          <p:cNvSpPr>
            <a:spLocks noChangeShapeType="1"/>
          </p:cNvSpPr>
          <p:nvPr/>
        </p:nvSpPr>
        <p:spPr bwMode="auto">
          <a:xfrm>
            <a:off x="3124200" y="4876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714" name="AutoShape 20"/>
          <p:cNvSpPr>
            <a:spLocks noChangeArrowheads="1"/>
          </p:cNvSpPr>
          <p:nvPr/>
        </p:nvSpPr>
        <p:spPr bwMode="auto">
          <a:xfrm>
            <a:off x="2743200" y="4267200"/>
            <a:ext cx="609600" cy="685800"/>
          </a:xfrm>
          <a:prstGeom prst="can">
            <a:avLst>
              <a:gd name="adj" fmla="val 28125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nl-NL" altLang="en-US"/>
          </a:p>
        </p:txBody>
      </p:sp>
      <p:sp>
        <p:nvSpPr>
          <p:cNvPr id="29715" name="Line 21"/>
          <p:cNvSpPr>
            <a:spLocks noChangeShapeType="1"/>
          </p:cNvSpPr>
          <p:nvPr/>
        </p:nvSpPr>
        <p:spPr bwMode="auto">
          <a:xfrm flipV="1">
            <a:off x="30480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16" name="Text Box 22"/>
          <p:cNvSpPr txBox="1">
            <a:spLocks noChangeArrowheads="1"/>
          </p:cNvSpPr>
          <p:nvPr/>
        </p:nvSpPr>
        <p:spPr bwMode="auto">
          <a:xfrm>
            <a:off x="3886200" y="3429000"/>
            <a:ext cx="1539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800"/>
              <a:t>Cylinder:</a:t>
            </a:r>
            <a:endParaRPr lang="en-GB" altLang="en-US" sz="2800"/>
          </a:p>
        </p:txBody>
      </p:sp>
      <p:graphicFrame>
        <p:nvGraphicFramePr>
          <p:cNvPr id="29717" name="Object 23"/>
          <p:cNvGraphicFramePr>
            <a:graphicFrameLocks noChangeAspect="1"/>
          </p:cNvGraphicFramePr>
          <p:nvPr/>
        </p:nvGraphicFramePr>
        <p:xfrm>
          <a:off x="3978275" y="3971925"/>
          <a:ext cx="1752600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0" name="Equation" r:id="rId3" imgW="761669" imgH="431613" progId="Equation.3">
                  <p:embed/>
                </p:oleObj>
              </mc:Choice>
              <mc:Fallback>
                <p:oleObj name="Equation" r:id="rId3" imgW="761669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8275" y="3971925"/>
                        <a:ext cx="1752600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8" name="Text Box 24"/>
          <p:cNvSpPr txBox="1">
            <a:spLocks noChangeArrowheads="1"/>
          </p:cNvSpPr>
          <p:nvPr/>
        </p:nvSpPr>
        <p:spPr bwMode="auto">
          <a:xfrm>
            <a:off x="3978275" y="5064125"/>
            <a:ext cx="4533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800"/>
              <a:t>Local or modeling coordinates</a:t>
            </a:r>
            <a:endParaRPr lang="en-GB" altLang="en-US" sz="2800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762000" y="5589240"/>
            <a:ext cx="3094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800" i="1"/>
              <a:t>Geometric modeling</a:t>
            </a:r>
            <a:endParaRPr lang="en-GB" altLang="en-US" sz="2800" i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24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09600" y="1905000"/>
            <a:ext cx="1066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Model</a:t>
            </a:r>
            <a:endParaRPr lang="en-GB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C00000"/>
                </a:solidFill>
              </a:rPr>
              <a:t>From model to image</a:t>
            </a:r>
            <a:endParaRPr lang="en-GB" altLang="en-US" dirty="0" smtClean="0">
              <a:solidFill>
                <a:srgbClr val="C00000"/>
              </a:solidFill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2209800" y="1905000"/>
            <a:ext cx="1066800" cy="10668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World</a:t>
            </a:r>
            <a:endParaRPr lang="en-GB" altLang="en-US" b="1" dirty="0"/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3810000" y="1905000"/>
            <a:ext cx="1066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View</a:t>
            </a:r>
            <a:endParaRPr lang="en-GB" altLang="en-US"/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>
            <a:off x="16764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30727" name="Line 8"/>
          <p:cNvSpPr>
            <a:spLocks noChangeShapeType="1"/>
          </p:cNvSpPr>
          <p:nvPr/>
        </p:nvSpPr>
        <p:spPr bwMode="auto">
          <a:xfrm>
            <a:off x="32766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30728" name="Rectangle 9"/>
          <p:cNvSpPr>
            <a:spLocks noChangeArrowheads="1"/>
          </p:cNvSpPr>
          <p:nvPr/>
        </p:nvSpPr>
        <p:spPr bwMode="auto">
          <a:xfrm>
            <a:off x="5410200" y="1905000"/>
            <a:ext cx="1066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NDC</a:t>
            </a:r>
            <a:endParaRPr lang="en-GB" altLang="en-US"/>
          </a:p>
        </p:txBody>
      </p:sp>
      <p:sp>
        <p:nvSpPr>
          <p:cNvPr id="30729" name="Line 10"/>
          <p:cNvSpPr>
            <a:spLocks noChangeShapeType="1"/>
          </p:cNvSpPr>
          <p:nvPr/>
        </p:nvSpPr>
        <p:spPr bwMode="auto">
          <a:xfrm>
            <a:off x="48768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30730" name="Rectangle 11"/>
          <p:cNvSpPr>
            <a:spLocks noChangeArrowheads="1"/>
          </p:cNvSpPr>
          <p:nvPr/>
        </p:nvSpPr>
        <p:spPr bwMode="auto">
          <a:xfrm>
            <a:off x="7010400" y="1905000"/>
            <a:ext cx="1066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Display</a:t>
            </a:r>
            <a:endParaRPr lang="en-GB" altLang="en-US"/>
          </a:p>
        </p:txBody>
      </p:sp>
      <p:sp>
        <p:nvSpPr>
          <p:cNvPr id="30731" name="Line 12"/>
          <p:cNvSpPr>
            <a:spLocks noChangeShapeType="1"/>
          </p:cNvSpPr>
          <p:nvPr/>
        </p:nvSpPr>
        <p:spPr bwMode="auto">
          <a:xfrm>
            <a:off x="64770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30732" name="Line 13"/>
          <p:cNvSpPr>
            <a:spLocks noChangeShapeType="1"/>
          </p:cNvSpPr>
          <p:nvPr/>
        </p:nvSpPr>
        <p:spPr bwMode="auto">
          <a:xfrm flipH="1">
            <a:off x="990600" y="47244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33" name="Line 16"/>
          <p:cNvSpPr>
            <a:spLocks noChangeShapeType="1"/>
          </p:cNvSpPr>
          <p:nvPr/>
        </p:nvSpPr>
        <p:spPr bwMode="auto">
          <a:xfrm flipV="1">
            <a:off x="16002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34" name="Line 17"/>
          <p:cNvSpPr>
            <a:spLocks noChangeShapeType="1"/>
          </p:cNvSpPr>
          <p:nvPr/>
        </p:nvSpPr>
        <p:spPr bwMode="auto">
          <a:xfrm flipH="1" flipV="1">
            <a:off x="1600200" y="47244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35" name="AutoShape 19"/>
          <p:cNvSpPr>
            <a:spLocks noChangeArrowheads="1"/>
          </p:cNvSpPr>
          <p:nvPr/>
        </p:nvSpPr>
        <p:spPr bwMode="auto">
          <a:xfrm>
            <a:off x="1676400" y="4572000"/>
            <a:ext cx="609600" cy="685800"/>
          </a:xfrm>
          <a:prstGeom prst="can">
            <a:avLst>
              <a:gd name="adj" fmla="val 28125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nl-NL" altLang="en-US"/>
          </a:p>
        </p:txBody>
      </p:sp>
      <p:sp>
        <p:nvSpPr>
          <p:cNvPr id="30736" name="Text Box 21"/>
          <p:cNvSpPr txBox="1">
            <a:spLocks noChangeArrowheads="1"/>
          </p:cNvSpPr>
          <p:nvPr/>
        </p:nvSpPr>
        <p:spPr bwMode="auto">
          <a:xfrm>
            <a:off x="3962400" y="3378200"/>
            <a:ext cx="41179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800"/>
              <a:t>Position cylinders in scene:</a:t>
            </a:r>
          </a:p>
          <a:p>
            <a:pPr algn="l"/>
            <a:endParaRPr lang="en-US" altLang="en-US" sz="2800"/>
          </a:p>
          <a:p>
            <a:pPr algn="l"/>
            <a:r>
              <a:rPr lang="en-US" altLang="en-US" sz="2800"/>
              <a:t>World coordinates</a:t>
            </a:r>
            <a:endParaRPr lang="en-GB" altLang="en-US" sz="2800"/>
          </a:p>
        </p:txBody>
      </p:sp>
      <p:sp>
        <p:nvSpPr>
          <p:cNvPr id="30737" name="AutoShape 15"/>
          <p:cNvSpPr>
            <a:spLocks noChangeArrowheads="1"/>
          </p:cNvSpPr>
          <p:nvPr/>
        </p:nvSpPr>
        <p:spPr bwMode="auto">
          <a:xfrm>
            <a:off x="1219200" y="4495800"/>
            <a:ext cx="609600" cy="914400"/>
          </a:xfrm>
          <a:prstGeom prst="can">
            <a:avLst>
              <a:gd name="adj" fmla="val 375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nl-NL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38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09600" y="1905000"/>
            <a:ext cx="1066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Model</a:t>
            </a:r>
            <a:endParaRPr lang="en-GB" alt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C00000"/>
                </a:solidFill>
              </a:rPr>
              <a:t>From model to image</a:t>
            </a:r>
            <a:endParaRPr lang="en-GB" altLang="en-US" dirty="0" smtClean="0">
              <a:solidFill>
                <a:srgbClr val="C00000"/>
              </a:solidFill>
            </a:endParaRP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2209800" y="1905000"/>
            <a:ext cx="1066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dirty="0"/>
              <a:t>World</a:t>
            </a:r>
            <a:endParaRPr lang="en-GB" altLang="en-US" dirty="0"/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3810000" y="1905000"/>
            <a:ext cx="1066800" cy="10668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View</a:t>
            </a:r>
            <a:endParaRPr lang="en-GB" altLang="en-US" b="1" dirty="0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>
            <a:off x="16764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>
            <a:off x="32766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31752" name="Rectangle 9"/>
          <p:cNvSpPr>
            <a:spLocks noChangeArrowheads="1"/>
          </p:cNvSpPr>
          <p:nvPr/>
        </p:nvSpPr>
        <p:spPr bwMode="auto">
          <a:xfrm>
            <a:off x="5410200" y="1905000"/>
            <a:ext cx="1066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NDC</a:t>
            </a:r>
            <a:endParaRPr lang="en-GB" altLang="en-US"/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>
            <a:off x="48768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31754" name="Rectangle 11"/>
          <p:cNvSpPr>
            <a:spLocks noChangeArrowheads="1"/>
          </p:cNvSpPr>
          <p:nvPr/>
        </p:nvSpPr>
        <p:spPr bwMode="auto">
          <a:xfrm>
            <a:off x="7010400" y="1905000"/>
            <a:ext cx="1066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Display</a:t>
            </a:r>
            <a:endParaRPr lang="en-GB" altLang="en-US"/>
          </a:p>
        </p:txBody>
      </p:sp>
      <p:sp>
        <p:nvSpPr>
          <p:cNvPr id="31755" name="Line 12"/>
          <p:cNvSpPr>
            <a:spLocks noChangeShapeType="1"/>
          </p:cNvSpPr>
          <p:nvPr/>
        </p:nvSpPr>
        <p:spPr bwMode="auto">
          <a:xfrm>
            <a:off x="64770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flipH="1">
            <a:off x="2209800" y="4038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757" name="Line 14"/>
          <p:cNvSpPr>
            <a:spLocks noChangeShapeType="1"/>
          </p:cNvSpPr>
          <p:nvPr/>
        </p:nvSpPr>
        <p:spPr bwMode="auto">
          <a:xfrm flipH="1" flipV="1">
            <a:off x="2438400" y="3505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758" name="Line 15"/>
          <p:cNvSpPr>
            <a:spLocks noChangeShapeType="1"/>
          </p:cNvSpPr>
          <p:nvPr/>
        </p:nvSpPr>
        <p:spPr bwMode="auto">
          <a:xfrm flipH="1" flipV="1">
            <a:off x="2209800" y="3886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759" name="AutoShape 16"/>
          <p:cNvSpPr>
            <a:spLocks noChangeArrowheads="1"/>
          </p:cNvSpPr>
          <p:nvPr/>
        </p:nvSpPr>
        <p:spPr bwMode="auto">
          <a:xfrm>
            <a:off x="1676400" y="4572000"/>
            <a:ext cx="609600" cy="685800"/>
          </a:xfrm>
          <a:prstGeom prst="can">
            <a:avLst>
              <a:gd name="adj" fmla="val 28125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nl-NL" altLang="en-US"/>
          </a:p>
        </p:txBody>
      </p:sp>
      <p:sp>
        <p:nvSpPr>
          <p:cNvPr id="31760" name="AutoShape 18"/>
          <p:cNvSpPr>
            <a:spLocks noChangeArrowheads="1"/>
          </p:cNvSpPr>
          <p:nvPr/>
        </p:nvSpPr>
        <p:spPr bwMode="auto">
          <a:xfrm>
            <a:off x="1219200" y="4495800"/>
            <a:ext cx="609600" cy="914400"/>
          </a:xfrm>
          <a:prstGeom prst="can">
            <a:avLst>
              <a:gd name="adj" fmla="val 375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nl-NL" altLang="en-US"/>
          </a:p>
        </p:txBody>
      </p:sp>
      <p:sp>
        <p:nvSpPr>
          <p:cNvPr id="31761" name="Freeform 19"/>
          <p:cNvSpPr>
            <a:spLocks/>
          </p:cNvSpPr>
          <p:nvPr/>
        </p:nvSpPr>
        <p:spPr bwMode="auto">
          <a:xfrm>
            <a:off x="2438400" y="3732213"/>
            <a:ext cx="503238" cy="493712"/>
          </a:xfrm>
          <a:custGeom>
            <a:avLst/>
            <a:gdLst>
              <a:gd name="T0" fmla="*/ 0 w 317"/>
              <a:gd name="T1" fmla="*/ 2147483647 h 311"/>
              <a:gd name="T2" fmla="*/ 2147483647 w 317"/>
              <a:gd name="T3" fmla="*/ 0 h 311"/>
              <a:gd name="T4" fmla="*/ 2147483647 w 317"/>
              <a:gd name="T5" fmla="*/ 2147483647 h 311"/>
              <a:gd name="T6" fmla="*/ 0 60000 65536"/>
              <a:gd name="T7" fmla="*/ 0 60000 65536"/>
              <a:gd name="T8" fmla="*/ 0 60000 65536"/>
              <a:gd name="T9" fmla="*/ 0 w 317"/>
              <a:gd name="T10" fmla="*/ 0 h 311"/>
              <a:gd name="T11" fmla="*/ 317 w 317"/>
              <a:gd name="T12" fmla="*/ 311 h 3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7" h="311">
                <a:moveTo>
                  <a:pt x="0" y="97"/>
                </a:moveTo>
                <a:lnTo>
                  <a:pt x="317" y="0"/>
                </a:lnTo>
                <a:lnTo>
                  <a:pt x="215" y="311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62" name="Arc 20"/>
          <p:cNvSpPr>
            <a:spLocks/>
          </p:cNvSpPr>
          <p:nvPr/>
        </p:nvSpPr>
        <p:spPr bwMode="auto">
          <a:xfrm flipH="1">
            <a:off x="2590800" y="3810000"/>
            <a:ext cx="304800" cy="334963"/>
          </a:xfrm>
          <a:custGeom>
            <a:avLst/>
            <a:gdLst>
              <a:gd name="T0" fmla="*/ 851961748 w 21600"/>
              <a:gd name="T1" fmla="*/ 0 h 23707"/>
              <a:gd name="T2" fmla="*/ 81401468 w 21600"/>
              <a:gd name="T3" fmla="*/ 944838472 h 23707"/>
              <a:gd name="T4" fmla="*/ 0 w 21600"/>
              <a:gd name="T5" fmla="*/ 87879684 h 23707"/>
              <a:gd name="T6" fmla="*/ 0 60000 65536"/>
              <a:gd name="T7" fmla="*/ 0 60000 65536"/>
              <a:gd name="T8" fmla="*/ 0 60000 65536"/>
              <a:gd name="T9" fmla="*/ 0 w 21600"/>
              <a:gd name="T10" fmla="*/ 0 h 23707"/>
              <a:gd name="T11" fmla="*/ 21600 w 21600"/>
              <a:gd name="T12" fmla="*/ 23707 h 237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707" fill="none" extrusionOk="0">
                <a:moveTo>
                  <a:pt x="21487" y="-1"/>
                </a:moveTo>
                <a:cubicBezTo>
                  <a:pt x="21562" y="732"/>
                  <a:pt x="21600" y="1468"/>
                  <a:pt x="21600" y="2205"/>
                </a:cubicBezTo>
                <a:cubicBezTo>
                  <a:pt x="21600" y="13339"/>
                  <a:pt x="13136" y="22648"/>
                  <a:pt x="2053" y="23707"/>
                </a:cubicBezTo>
              </a:path>
              <a:path w="21600" h="23707" stroke="0" extrusionOk="0">
                <a:moveTo>
                  <a:pt x="21487" y="-1"/>
                </a:moveTo>
                <a:cubicBezTo>
                  <a:pt x="21562" y="732"/>
                  <a:pt x="21600" y="1468"/>
                  <a:pt x="21600" y="2205"/>
                </a:cubicBezTo>
                <a:cubicBezTo>
                  <a:pt x="21600" y="13339"/>
                  <a:pt x="13136" y="22648"/>
                  <a:pt x="2053" y="23707"/>
                </a:cubicBezTo>
                <a:lnTo>
                  <a:pt x="0" y="2205"/>
                </a:lnTo>
                <a:lnTo>
                  <a:pt x="21487" y="-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63" name="Text Box 21"/>
          <p:cNvSpPr txBox="1">
            <a:spLocks noChangeArrowheads="1"/>
          </p:cNvSpPr>
          <p:nvPr/>
        </p:nvSpPr>
        <p:spPr bwMode="auto">
          <a:xfrm>
            <a:off x="3962400" y="3378200"/>
            <a:ext cx="31337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800"/>
              <a:t>Look at cylinders:</a:t>
            </a:r>
          </a:p>
          <a:p>
            <a:pPr algn="l"/>
            <a:endParaRPr lang="en-US" altLang="en-US" sz="2800"/>
          </a:p>
          <a:p>
            <a:pPr algn="l"/>
            <a:r>
              <a:rPr lang="en-US" altLang="en-US" sz="2800"/>
              <a:t>Viewing coordinates</a:t>
            </a:r>
            <a:endParaRPr lang="en-GB" altLang="en-US" sz="2800"/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611063" y="5589240"/>
            <a:ext cx="37449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i="1" dirty="0"/>
              <a:t>Visible surfaces, shading</a:t>
            </a:r>
            <a:endParaRPr lang="en-GB" altLang="en-US" sz="28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78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09600" y="1905000"/>
            <a:ext cx="1066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Model</a:t>
            </a:r>
            <a:endParaRPr lang="en-GB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C00000"/>
                </a:solidFill>
              </a:rPr>
              <a:t>From model to image</a:t>
            </a:r>
            <a:endParaRPr lang="en-GB" altLang="en-US" dirty="0" smtClean="0">
              <a:solidFill>
                <a:srgbClr val="C00000"/>
              </a:solidFill>
            </a:endParaRPr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2209800" y="1905000"/>
            <a:ext cx="1066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World</a:t>
            </a:r>
            <a:endParaRPr lang="en-GB" altLang="en-US"/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3810000" y="1905000"/>
            <a:ext cx="1066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View</a:t>
            </a:r>
            <a:endParaRPr lang="en-GB" altLang="en-US"/>
          </a:p>
        </p:txBody>
      </p:sp>
      <p:sp>
        <p:nvSpPr>
          <p:cNvPr id="32774" name="Line 7"/>
          <p:cNvSpPr>
            <a:spLocks noChangeShapeType="1"/>
          </p:cNvSpPr>
          <p:nvPr/>
        </p:nvSpPr>
        <p:spPr bwMode="auto">
          <a:xfrm>
            <a:off x="16764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32775" name="Line 8"/>
          <p:cNvSpPr>
            <a:spLocks noChangeShapeType="1"/>
          </p:cNvSpPr>
          <p:nvPr/>
        </p:nvSpPr>
        <p:spPr bwMode="auto">
          <a:xfrm>
            <a:off x="32766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32776" name="Rectangle 9"/>
          <p:cNvSpPr>
            <a:spLocks noChangeArrowheads="1"/>
          </p:cNvSpPr>
          <p:nvPr/>
        </p:nvSpPr>
        <p:spPr bwMode="auto">
          <a:xfrm>
            <a:off x="5410200" y="1905000"/>
            <a:ext cx="1066800" cy="10668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NDC</a:t>
            </a:r>
            <a:endParaRPr lang="en-GB" altLang="en-US" b="1" dirty="0"/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>
            <a:off x="48768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32778" name="Rectangle 11"/>
          <p:cNvSpPr>
            <a:spLocks noChangeArrowheads="1"/>
          </p:cNvSpPr>
          <p:nvPr/>
        </p:nvSpPr>
        <p:spPr bwMode="auto">
          <a:xfrm>
            <a:off x="7010400" y="1905000"/>
            <a:ext cx="1066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Display</a:t>
            </a:r>
            <a:endParaRPr lang="en-GB" altLang="en-US"/>
          </a:p>
        </p:txBody>
      </p:sp>
      <p:sp>
        <p:nvSpPr>
          <p:cNvPr id="32779" name="Line 12"/>
          <p:cNvSpPr>
            <a:spLocks noChangeShapeType="1"/>
          </p:cNvSpPr>
          <p:nvPr/>
        </p:nvSpPr>
        <p:spPr bwMode="auto">
          <a:xfrm>
            <a:off x="64770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32780" name="Line 13"/>
          <p:cNvSpPr>
            <a:spLocks noChangeShapeType="1"/>
          </p:cNvSpPr>
          <p:nvPr/>
        </p:nvSpPr>
        <p:spPr bwMode="auto">
          <a:xfrm flipH="1">
            <a:off x="914400" y="4191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81" name="AutoShape 17"/>
          <p:cNvSpPr>
            <a:spLocks noChangeArrowheads="1"/>
          </p:cNvSpPr>
          <p:nvPr/>
        </p:nvSpPr>
        <p:spPr bwMode="auto">
          <a:xfrm>
            <a:off x="1219200" y="4495800"/>
            <a:ext cx="609600" cy="914400"/>
          </a:xfrm>
          <a:prstGeom prst="can">
            <a:avLst>
              <a:gd name="adj" fmla="val 375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nl-NL" altLang="en-US"/>
          </a:p>
        </p:txBody>
      </p:sp>
      <p:sp>
        <p:nvSpPr>
          <p:cNvPr id="32782" name="Text Box 20"/>
          <p:cNvSpPr txBox="1">
            <a:spLocks noChangeArrowheads="1"/>
          </p:cNvSpPr>
          <p:nvPr/>
        </p:nvSpPr>
        <p:spPr bwMode="auto">
          <a:xfrm>
            <a:off x="3962400" y="3378200"/>
            <a:ext cx="47593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800"/>
              <a:t>Display:</a:t>
            </a:r>
          </a:p>
          <a:p>
            <a:pPr algn="l"/>
            <a:endParaRPr lang="en-US" altLang="en-US" sz="2800"/>
          </a:p>
          <a:p>
            <a:pPr algn="l"/>
            <a:r>
              <a:rPr lang="en-US" altLang="en-US" sz="2800"/>
              <a:t>Normalized Device Coordinates</a:t>
            </a:r>
            <a:endParaRPr lang="en-GB" altLang="en-US" sz="2800"/>
          </a:p>
        </p:txBody>
      </p:sp>
      <p:sp>
        <p:nvSpPr>
          <p:cNvPr id="32783" name="AutoShape 16"/>
          <p:cNvSpPr>
            <a:spLocks noChangeArrowheads="1"/>
          </p:cNvSpPr>
          <p:nvPr/>
        </p:nvSpPr>
        <p:spPr bwMode="auto">
          <a:xfrm>
            <a:off x="1295400" y="4800600"/>
            <a:ext cx="609600" cy="685800"/>
          </a:xfrm>
          <a:prstGeom prst="can">
            <a:avLst>
              <a:gd name="adj" fmla="val 28125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nl-NL" altLang="en-US"/>
          </a:p>
        </p:txBody>
      </p:sp>
      <p:sp>
        <p:nvSpPr>
          <p:cNvPr id="32784" name="Line 21"/>
          <p:cNvSpPr>
            <a:spLocks noChangeShapeType="1"/>
          </p:cNvSpPr>
          <p:nvPr/>
        </p:nvSpPr>
        <p:spPr bwMode="auto">
          <a:xfrm>
            <a:off x="914400" y="5791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85" name="Text Box 22"/>
          <p:cNvSpPr txBox="1">
            <a:spLocks noChangeArrowheads="1"/>
          </p:cNvSpPr>
          <p:nvPr/>
        </p:nvSpPr>
        <p:spPr bwMode="auto">
          <a:xfrm>
            <a:off x="609600" y="5791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/>
              <a:t>0</a:t>
            </a:r>
            <a:endParaRPr lang="en-GB" altLang="en-US" sz="2400"/>
          </a:p>
        </p:txBody>
      </p:sp>
      <p:sp>
        <p:nvSpPr>
          <p:cNvPr id="32786" name="Text Box 23"/>
          <p:cNvSpPr txBox="1">
            <a:spLocks noChangeArrowheads="1"/>
          </p:cNvSpPr>
          <p:nvPr/>
        </p:nvSpPr>
        <p:spPr bwMode="auto">
          <a:xfrm>
            <a:off x="2286000" y="5791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/>
              <a:t>1</a:t>
            </a:r>
            <a:endParaRPr lang="en-GB" altLang="en-US" sz="2400"/>
          </a:p>
        </p:txBody>
      </p:sp>
      <p:sp>
        <p:nvSpPr>
          <p:cNvPr id="32787" name="Text Box 24"/>
          <p:cNvSpPr txBox="1">
            <a:spLocks noChangeArrowheads="1"/>
          </p:cNvSpPr>
          <p:nvPr/>
        </p:nvSpPr>
        <p:spPr bwMode="auto">
          <a:xfrm>
            <a:off x="533400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/>
              <a:t>1</a:t>
            </a:r>
            <a:endParaRPr lang="en-GB" altLang="en-US" sz="2400"/>
          </a:p>
        </p:txBody>
      </p:sp>
      <p:sp>
        <p:nvSpPr>
          <p:cNvPr id="32788" name="Line 25"/>
          <p:cNvSpPr>
            <a:spLocks noChangeShapeType="1"/>
          </p:cNvSpPr>
          <p:nvPr/>
        </p:nvSpPr>
        <p:spPr bwMode="auto">
          <a:xfrm flipH="1">
            <a:off x="2438400" y="571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89" name="Line 26"/>
          <p:cNvSpPr>
            <a:spLocks noChangeShapeType="1"/>
          </p:cNvSpPr>
          <p:nvPr/>
        </p:nvSpPr>
        <p:spPr bwMode="auto">
          <a:xfrm flipH="1">
            <a:off x="838200" y="4343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211-AFB3-4AF4-8EC4-6F84BDE682D1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60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1117</Words>
  <Application>Microsoft Office PowerPoint</Application>
  <PresentationFormat>On-screen Show (4:3)</PresentationFormat>
  <Paragraphs>336</Paragraphs>
  <Slides>35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맑은 고딕</vt:lpstr>
      <vt:lpstr>Arial</vt:lpstr>
      <vt:lpstr>Calibri</vt:lpstr>
      <vt:lpstr>Symbol</vt:lpstr>
      <vt:lpstr>Times New Roman</vt:lpstr>
      <vt:lpstr>Office Theme</vt:lpstr>
      <vt:lpstr>Equation</vt:lpstr>
      <vt:lpstr> Two-Dimensional Viewing</vt:lpstr>
      <vt:lpstr>Two-dimensional Viewing </vt:lpstr>
      <vt:lpstr>Two-dimensional Viewing </vt:lpstr>
      <vt:lpstr>Two-dimensional Viewing Pipline</vt:lpstr>
      <vt:lpstr> The Clipping Window</vt:lpstr>
      <vt:lpstr>From model to image</vt:lpstr>
      <vt:lpstr>From model to image</vt:lpstr>
      <vt:lpstr>From model to image</vt:lpstr>
      <vt:lpstr>From model to image</vt:lpstr>
      <vt:lpstr>From model to image</vt:lpstr>
      <vt:lpstr>Two-Dimensional Viewing Transformation</vt:lpstr>
      <vt:lpstr>OpenGL 2D Viewing Functions</vt:lpstr>
      <vt:lpstr>Clipping Algorithms</vt:lpstr>
      <vt:lpstr>Two-Dimensional Point Clipping</vt:lpstr>
      <vt:lpstr>Two-Dimensional Line Clipping </vt:lpstr>
      <vt:lpstr>Two-Dimensional Line Clipping </vt:lpstr>
      <vt:lpstr>Two-Dimensional Line Clipping </vt:lpstr>
      <vt:lpstr>Two-Dimensional Line Clipping </vt:lpstr>
      <vt:lpstr>Two-Dimensional Line Clipping </vt:lpstr>
      <vt:lpstr>Two-Dimensional Line Clipping </vt:lpstr>
      <vt:lpstr>Two-Dimensional Line Clipping </vt:lpstr>
      <vt:lpstr>Two-Dimensional Line Clipping </vt:lpstr>
      <vt:lpstr>Two-Dimensional Line Clipping </vt:lpstr>
      <vt:lpstr>Two-Dimensional Line Clipping </vt:lpstr>
      <vt:lpstr>Two-Dimensional Line Clipping </vt:lpstr>
      <vt:lpstr>Polygon Fill Area Clipping</vt:lpstr>
      <vt:lpstr>Polygon Fill Area Clipping</vt:lpstr>
      <vt:lpstr>Polygon Fill Area Clipping</vt:lpstr>
      <vt:lpstr>Polygon Fill Area Clipping</vt:lpstr>
      <vt:lpstr>PowerPoint Presentation</vt:lpstr>
      <vt:lpstr>PowerPoint Presentation</vt:lpstr>
      <vt:lpstr>PowerPoint Presentation</vt:lpstr>
      <vt:lpstr>PowerPoint Presentation</vt:lpstr>
      <vt:lpstr>Clipping polygons</vt:lpstr>
      <vt:lpstr>Clipping polygons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ddd</dc:creator>
  <cp:lastModifiedBy>Sara Assad</cp:lastModifiedBy>
  <cp:revision>211</cp:revision>
  <dcterms:created xsi:type="dcterms:W3CDTF">2012-03-14T10:37:30Z</dcterms:created>
  <dcterms:modified xsi:type="dcterms:W3CDTF">2020-12-12T13:23:14Z</dcterms:modified>
</cp:coreProperties>
</file>